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CFA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336" y="8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719F39-F933-46C2-AC80-104F183D2AF1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39775"/>
            <a:ext cx="4929187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1974"/>
            <a:ext cx="5438140" cy="44355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B5D822-E033-4D4F-B959-1DD4675A96B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379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95%</a:t>
            </a:r>
          </a:p>
          <a:p>
            <a:r>
              <a:rPr lang="en-GB" dirty="0" smtClean="0"/>
              <a:t>attendance</a:t>
            </a:r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B5D822-E033-4D4F-B959-1DD4675A96B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84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4465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5393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937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9060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949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16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681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1942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8841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1942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4663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0D58E-F9FA-4AA1-A78E-9F2B83591E32}" type="datetimeFigureOut">
              <a:rPr lang="en-GB" smtClean="0"/>
              <a:t>23/09/2016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7399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999" y="34815"/>
            <a:ext cx="8752634" cy="1412775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b="1" dirty="0" smtClean="0"/>
              <a:t>Good Attendance Means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200" dirty="0" smtClean="0"/>
              <a:t>being in school at least 95% of the time (between 180 &amp; 190 days)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832819" y="2214671"/>
            <a:ext cx="461665" cy="4167263"/>
          </a:xfrm>
          <a:prstGeom prst="rect">
            <a:avLst/>
          </a:prstGeom>
          <a:solidFill>
            <a:srgbClr val="CFAFE7"/>
          </a:solidFill>
        </p:spPr>
        <p:txBody>
          <a:bodyPr vert="vert270" wrap="square" rtlCol="0">
            <a:spAutoFit/>
          </a:bodyPr>
          <a:lstStyle/>
          <a:p>
            <a:r>
              <a:rPr lang="en-GB" dirty="0" smtClean="0"/>
              <a:t>         190 school days per academic year</a:t>
            </a:r>
            <a:endParaRPr lang="en-GB" dirty="0"/>
          </a:p>
        </p:txBody>
      </p:sp>
      <p:pic>
        <p:nvPicPr>
          <p:cNvPr id="1039" name="Picture 14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332" y="5303702"/>
            <a:ext cx="8286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32819" y="1568340"/>
            <a:ext cx="6912768" cy="646331"/>
          </a:xfrm>
          <a:prstGeom prst="rect">
            <a:avLst/>
          </a:prstGeom>
          <a:solidFill>
            <a:srgbClr val="CFAF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            175 non school days per academic  year</a:t>
            </a:r>
          </a:p>
          <a:p>
            <a:pPr algn="ctr"/>
            <a:r>
              <a:rPr lang="en-GB" dirty="0" smtClean="0"/>
              <a:t>           for family time, visits, holidays and shopping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522455" y="2349036"/>
            <a:ext cx="720080" cy="2882060"/>
          </a:xfrm>
          <a:prstGeom prst="rect">
            <a:avLst/>
          </a:prstGeom>
          <a:solidFill>
            <a:srgbClr val="00B05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3386551" y="2596461"/>
            <a:ext cx="720080" cy="2634633"/>
          </a:xfrm>
          <a:prstGeom prst="rect">
            <a:avLst/>
          </a:prstGeom>
          <a:solidFill>
            <a:srgbClr val="00B05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4507878" y="3244533"/>
            <a:ext cx="720080" cy="1986561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5424479" y="3456577"/>
            <a:ext cx="745232" cy="1774517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6529751" y="3780612"/>
            <a:ext cx="745232" cy="1450481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7465855" y="4036623"/>
            <a:ext cx="745232" cy="1194470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effectLst>
            <a:innerShdw blurRad="63500" dist="50800" dir="13500000">
              <a:srgbClr val="C0000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2600798" y="3304636"/>
            <a:ext cx="7857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190</a:t>
            </a:r>
          </a:p>
          <a:p>
            <a:r>
              <a:rPr lang="en-GB" sz="1000" dirty="0" smtClean="0"/>
              <a:t>School </a:t>
            </a:r>
          </a:p>
          <a:p>
            <a:r>
              <a:rPr lang="en-GB" sz="1000" dirty="0"/>
              <a:t>d</a:t>
            </a:r>
            <a:r>
              <a:rPr lang="en-GB" sz="1000" dirty="0" smtClean="0"/>
              <a:t>ays in </a:t>
            </a:r>
          </a:p>
          <a:p>
            <a:r>
              <a:rPr lang="en-GB" sz="1000" dirty="0" smtClean="0"/>
              <a:t>Each</a:t>
            </a:r>
          </a:p>
          <a:p>
            <a:r>
              <a:rPr lang="en-GB" sz="1000" dirty="0" smtClean="0"/>
              <a:t>Year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86551" y="3482625"/>
            <a:ext cx="12555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180</a:t>
            </a:r>
          </a:p>
          <a:p>
            <a:r>
              <a:rPr lang="en-GB" sz="1000" dirty="0" smtClean="0"/>
              <a:t>Days of</a:t>
            </a:r>
          </a:p>
          <a:p>
            <a:r>
              <a:rPr lang="en-GB" sz="1000" dirty="0" smtClean="0"/>
              <a:t>education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22316" y="3735523"/>
            <a:ext cx="705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/>
              <a:t>179</a:t>
            </a:r>
          </a:p>
          <a:p>
            <a:r>
              <a:rPr lang="en-GB" sz="1000" dirty="0" smtClean="0"/>
              <a:t>Days of </a:t>
            </a:r>
          </a:p>
          <a:p>
            <a:r>
              <a:rPr lang="en-GB" sz="1000" dirty="0" smtClean="0"/>
              <a:t>education</a:t>
            </a:r>
          </a:p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439266" y="3880038"/>
            <a:ext cx="705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/>
              <a:t>172</a:t>
            </a:r>
          </a:p>
          <a:p>
            <a:r>
              <a:rPr lang="en-GB" sz="1000" dirty="0" smtClean="0"/>
              <a:t>Days of </a:t>
            </a:r>
          </a:p>
          <a:p>
            <a:r>
              <a:rPr lang="en-GB" sz="1000" dirty="0" smtClean="0"/>
              <a:t>education</a:t>
            </a:r>
          </a:p>
          <a:p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6549545" y="4090353"/>
            <a:ext cx="705642" cy="8309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000" dirty="0" smtClean="0"/>
              <a:t>171</a:t>
            </a:r>
          </a:p>
          <a:p>
            <a:r>
              <a:rPr lang="en-GB" sz="1000" dirty="0" smtClean="0"/>
              <a:t>Days of</a:t>
            </a:r>
          </a:p>
          <a:p>
            <a:r>
              <a:rPr lang="en-GB" sz="1000" dirty="0" smtClean="0"/>
              <a:t>education</a:t>
            </a:r>
          </a:p>
          <a:p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7485650" y="4237813"/>
            <a:ext cx="705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/>
              <a:t>161</a:t>
            </a:r>
          </a:p>
          <a:p>
            <a:r>
              <a:rPr lang="en-GB" sz="1000" dirty="0" smtClean="0"/>
              <a:t>Days of</a:t>
            </a:r>
          </a:p>
          <a:p>
            <a:r>
              <a:rPr lang="en-GB" sz="1000" dirty="0" smtClean="0"/>
              <a:t>education</a:t>
            </a:r>
          </a:p>
          <a:p>
            <a:endParaRPr lang="en-GB" dirty="0"/>
          </a:p>
        </p:txBody>
      </p:sp>
      <p:pic>
        <p:nvPicPr>
          <p:cNvPr id="1035" name="Picture 10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253" y="5267398"/>
            <a:ext cx="8286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029" y="5288180"/>
            <a:ext cx="8286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41" name="Rectangle 1040"/>
          <p:cNvSpPr/>
          <p:nvPr/>
        </p:nvSpPr>
        <p:spPr>
          <a:xfrm>
            <a:off x="3388214" y="5485592"/>
            <a:ext cx="917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/>
              <a:t>95%</a:t>
            </a:r>
          </a:p>
          <a:p>
            <a:pPr lvl="0"/>
            <a:r>
              <a:rPr lang="en-GB" sz="1000" dirty="0"/>
              <a:t>attendance</a:t>
            </a:r>
          </a:p>
        </p:txBody>
      </p:sp>
      <p:pic>
        <p:nvPicPr>
          <p:cNvPr id="51" name="Picture 10"/>
          <p:cNvPicPr>
            <a:picLocks noChangeAspect="1" noChangeArrowheads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157" y="5267398"/>
            <a:ext cx="828675" cy="6889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1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079" y="5279584"/>
            <a:ext cx="8286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42" name="Rectangle 1041"/>
          <p:cNvSpPr/>
          <p:nvPr/>
        </p:nvSpPr>
        <p:spPr>
          <a:xfrm>
            <a:off x="4507878" y="5468080"/>
            <a:ext cx="11224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94%</a:t>
            </a:r>
          </a:p>
          <a:p>
            <a:pPr lvl="0"/>
            <a:r>
              <a:rPr lang="en-GB" sz="1000" dirty="0" smtClean="0"/>
              <a:t>attendance</a:t>
            </a:r>
            <a:endParaRPr lang="en-GB" sz="1000" dirty="0"/>
          </a:p>
        </p:txBody>
      </p:sp>
      <p:grpSp>
        <p:nvGrpSpPr>
          <p:cNvPr id="1049" name="Group 1048"/>
          <p:cNvGrpSpPr/>
          <p:nvPr/>
        </p:nvGrpSpPr>
        <p:grpSpPr>
          <a:xfrm>
            <a:off x="5377750" y="5288180"/>
            <a:ext cx="838689" cy="688975"/>
            <a:chOff x="4578590" y="5584488"/>
            <a:chExt cx="838689" cy="688975"/>
          </a:xfrm>
        </p:grpSpPr>
        <p:pic>
          <p:nvPicPr>
            <p:cNvPr id="1037" name="Picture 1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8590" y="5584488"/>
              <a:ext cx="828675" cy="688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44" name="Rectangle 1043"/>
            <p:cNvSpPr/>
            <p:nvPr/>
          </p:nvSpPr>
          <p:spPr>
            <a:xfrm>
              <a:off x="4578590" y="5769199"/>
              <a:ext cx="83868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1000" dirty="0" smtClean="0"/>
                <a:t>91%</a:t>
              </a:r>
            </a:p>
            <a:p>
              <a:pPr lvl="0"/>
              <a:r>
                <a:rPr lang="en-GB" sz="1000" dirty="0" smtClean="0"/>
                <a:t>attendance</a:t>
              </a:r>
              <a:endParaRPr lang="en-GB" sz="1000" dirty="0"/>
            </a:p>
          </p:txBody>
        </p:sp>
      </p:grpSp>
      <p:sp>
        <p:nvSpPr>
          <p:cNvPr id="1046" name="Rectangle 1045"/>
          <p:cNvSpPr/>
          <p:nvPr/>
        </p:nvSpPr>
        <p:spPr>
          <a:xfrm>
            <a:off x="6569341" y="5468080"/>
            <a:ext cx="1122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90%</a:t>
            </a:r>
          </a:p>
          <a:p>
            <a:pPr lvl="0"/>
            <a:r>
              <a:rPr lang="en-GB" sz="1000" dirty="0" smtClean="0"/>
              <a:t>attendance</a:t>
            </a:r>
            <a:endParaRPr lang="en-GB" sz="1000" dirty="0"/>
          </a:p>
        </p:txBody>
      </p:sp>
      <p:sp>
        <p:nvSpPr>
          <p:cNvPr id="1047" name="Rectangle 1046"/>
          <p:cNvSpPr/>
          <p:nvPr/>
        </p:nvSpPr>
        <p:spPr>
          <a:xfrm>
            <a:off x="7513729" y="5485592"/>
            <a:ext cx="1122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85%</a:t>
            </a:r>
          </a:p>
          <a:p>
            <a:pPr lvl="0"/>
            <a:r>
              <a:rPr lang="en-GB" sz="1000" dirty="0" smtClean="0"/>
              <a:t>attendance</a:t>
            </a:r>
            <a:endParaRPr lang="en-GB" sz="1000" dirty="0"/>
          </a:p>
        </p:txBody>
      </p:sp>
      <p:sp>
        <p:nvSpPr>
          <p:cNvPr id="1048" name="Rectangle 1047"/>
          <p:cNvSpPr/>
          <p:nvPr/>
        </p:nvSpPr>
        <p:spPr>
          <a:xfrm>
            <a:off x="2513235" y="5468080"/>
            <a:ext cx="9608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100%</a:t>
            </a:r>
          </a:p>
          <a:p>
            <a:pPr lvl="0"/>
            <a:r>
              <a:rPr lang="en-GB" sz="1000" dirty="0" smtClean="0"/>
              <a:t>attendance</a:t>
            </a:r>
            <a:endParaRPr lang="en-GB" sz="1000" dirty="0"/>
          </a:p>
        </p:txBody>
      </p:sp>
      <p:sp>
        <p:nvSpPr>
          <p:cNvPr id="1055" name="TextBox 1054"/>
          <p:cNvSpPr txBox="1"/>
          <p:nvPr/>
        </p:nvSpPr>
        <p:spPr>
          <a:xfrm>
            <a:off x="2511071" y="5992677"/>
            <a:ext cx="1457934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Best chance of success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473993" y="5992677"/>
            <a:ext cx="19801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Cause for concern</a:t>
            </a:r>
          </a:p>
          <a:p>
            <a:r>
              <a:rPr lang="en-GB" sz="1000" dirty="0" smtClean="0"/>
              <a:t>Less chance of success</a:t>
            </a:r>
            <a:endParaRPr lang="en-GB" sz="1000" dirty="0"/>
          </a:p>
        </p:txBody>
      </p:sp>
      <p:sp>
        <p:nvSpPr>
          <p:cNvPr id="34" name="TextBox 33"/>
          <p:cNvSpPr txBox="1"/>
          <p:nvPr/>
        </p:nvSpPr>
        <p:spPr>
          <a:xfrm>
            <a:off x="6529751" y="5990180"/>
            <a:ext cx="180353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Serious cause for concern Persistent absence </a:t>
            </a:r>
          </a:p>
          <a:p>
            <a:r>
              <a:rPr lang="en-GB" sz="1000" dirty="0" smtClean="0"/>
              <a:t>Unlikely to fulfil academic potential</a:t>
            </a:r>
          </a:p>
          <a:p>
            <a:endParaRPr lang="en-GB" sz="1000" dirty="0" smtClean="0"/>
          </a:p>
          <a:p>
            <a:endParaRPr lang="en-GB" sz="1000" dirty="0"/>
          </a:p>
          <a:p>
            <a:endParaRPr lang="en-GB" sz="1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6" y="5913416"/>
            <a:ext cx="14287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994" y="2294953"/>
            <a:ext cx="1164595" cy="16425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1560" y="1988840"/>
            <a:ext cx="10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139846" y="1568340"/>
            <a:ext cx="1557065" cy="4278094"/>
          </a:xfrm>
          <a:prstGeom prst="rect">
            <a:avLst/>
          </a:prstGeom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endParaRPr lang="en-GB" sz="1600" dirty="0" smtClean="0"/>
          </a:p>
          <a:p>
            <a:r>
              <a:rPr lang="en-GB" sz="1600" dirty="0" smtClean="0"/>
              <a:t>If </a:t>
            </a:r>
            <a:r>
              <a:rPr lang="en-GB" sz="1600" dirty="0"/>
              <a:t>you are worried about your child’s attendance please talk to school about it or alternatively seek advice and support from your local </a:t>
            </a:r>
            <a:r>
              <a:rPr lang="en-GB" sz="1600" dirty="0" smtClean="0"/>
              <a:t>Multi </a:t>
            </a:r>
            <a:r>
              <a:rPr lang="en-GB" sz="1600" dirty="0"/>
              <a:t>A</a:t>
            </a:r>
            <a:r>
              <a:rPr lang="en-GB" sz="1600" dirty="0" smtClean="0"/>
              <a:t>gency </a:t>
            </a:r>
            <a:r>
              <a:rPr lang="en-GB" sz="1600" dirty="0"/>
              <a:t>Team via </a:t>
            </a:r>
            <a:endParaRPr lang="en-GB" sz="1600" dirty="0" smtClean="0"/>
          </a:p>
          <a:p>
            <a:r>
              <a:rPr lang="en-GB" sz="1600" dirty="0"/>
              <a:t>C</a:t>
            </a:r>
            <a:r>
              <a:rPr lang="en-GB" sz="1600" dirty="0" smtClean="0"/>
              <a:t>all </a:t>
            </a:r>
            <a:r>
              <a:rPr lang="en-GB" sz="1600" dirty="0"/>
              <a:t>Derbyshire </a:t>
            </a:r>
            <a:endParaRPr lang="en-GB" sz="1600" dirty="0" smtClean="0"/>
          </a:p>
          <a:p>
            <a:r>
              <a:rPr lang="en-GB" sz="1600" dirty="0" smtClean="0"/>
              <a:t>On:</a:t>
            </a:r>
          </a:p>
          <a:p>
            <a:r>
              <a:rPr lang="en-GB" sz="1600" dirty="0" smtClean="0"/>
              <a:t> </a:t>
            </a:r>
          </a:p>
          <a:p>
            <a:r>
              <a:rPr lang="en-GB" sz="1600" dirty="0" smtClean="0"/>
              <a:t>01629 533190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00500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erbyshire" ma:contentTypeID="0x010100CE680EA30FB2DD43AA363473B1DDAB25004235E4F2412ADB4B8673E8AD51285E0A" ma:contentTypeVersion="6" ma:contentTypeDescription="" ma:contentTypeScope="" ma:versionID="4393fe35b548c8ead6ceef66abf317ec">
  <xsd:schema xmlns:xsd="http://www.w3.org/2001/XMLSchema" xmlns:xs="http://www.w3.org/2001/XMLSchema" xmlns:p="http://schemas.microsoft.com/office/2006/metadata/properties" xmlns:ns2="948dbf7c-a2d4-4b79-8d5a-9155f5a1224c" targetNamespace="http://schemas.microsoft.com/office/2006/metadata/properties" ma:root="true" ma:fieldsID="1eee968a1d52461903b0a99e5c614054" ns2:_="">
    <xsd:import namespace="948dbf7c-a2d4-4b79-8d5a-9155f5a1224c"/>
    <xsd:element name="properties">
      <xsd:complexType>
        <xsd:sequence>
          <xsd:element name="documentManagement">
            <xsd:complexType>
              <xsd:all>
                <xsd:element ref="ns2:c811b20c7e3a4573beedcc6055a533db" minOccurs="0"/>
                <xsd:element ref="ns2:TaxCatchAll" minOccurs="0"/>
                <xsd:element ref="ns2:TaxCatchAllLabe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8dbf7c-a2d4-4b79-8d5a-9155f5a1224c" elementFormDefault="qualified">
    <xsd:import namespace="http://schemas.microsoft.com/office/2006/documentManagement/types"/>
    <xsd:import namespace="http://schemas.microsoft.com/office/infopath/2007/PartnerControls"/>
    <xsd:element name="c811b20c7e3a4573beedcc6055a533db" ma:index="8" ma:taxonomy="true" ma:internalName="c811b20c7e3a4573beedcc6055a533db" ma:taxonomyFieldName="Managed_x0020_Metadata" ma:displayName="Site Tags" ma:readOnly="false" ma:default="" ma:fieldId="{c811b20c-7e3a-4573-beed-cc6055a533db}" ma:taxonomyMulti="true" ma:sspId="0c3b8e28-4de9-495a-88e3-30f5f2774396" ma:termSetId="fb34b1e6-0f07-49d3-b26d-5f347693dec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description="" ma:hidden="true" ma:list="{80b97bad-8157-42a7-9ae8-66b8d8fad197}" ma:internalName="TaxCatchAll" ma:showField="CatchAllData" ma:web="948dbf7c-a2d4-4b79-8d5a-9155f5a122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description="" ma:hidden="true" ma:list="{80b97bad-8157-42a7-9ae8-66b8d8fad197}" ma:internalName="TaxCatchAllLabel" ma:readOnly="true" ma:showField="CatchAllDataLabel" ma:web="948dbf7c-a2d4-4b79-8d5a-9155f5a122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48dbf7c-a2d4-4b79-8d5a-9155f5a1224c">
      <Value>9</Value>
    </TaxCatchAll>
    <c811b20c7e3a4573beedcc6055a533db xmlns="948dbf7c-a2d4-4b79-8d5a-9155f5a1224c">
      <Terms xmlns="http://schemas.microsoft.com/office/infopath/2007/PartnerControls">
        <TermInfo xmlns="http://schemas.microsoft.com/office/infopath/2007/PartnerControls">
          <TermName xmlns="http://schemas.microsoft.com/office/infopath/2007/PartnerControls">Education Improvement</TermName>
          <TermId xmlns="http://schemas.microsoft.com/office/infopath/2007/PartnerControls">0a586758-a2da-4478-b085-053eda559e8d</TermId>
        </TermInfo>
      </Terms>
    </c811b20c7e3a4573beedcc6055a533db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565463-F916-4C8B-A383-ED3455A84D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8dbf7c-a2d4-4b79-8d5a-9155f5a122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D35F69-8B7D-4857-9A59-BE8350024F8B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948dbf7c-a2d4-4b79-8d5a-9155f5a1224c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F569EDD-74A0-4F2B-9CD1-93CFE43CB4E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132</Words>
  <Application>Microsoft Office PowerPoint</Application>
  <PresentationFormat>On-screen Show (4:3)</PresentationFormat>
  <Paragraphs>51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Good Attendance Means being in school at least 95% of the time (between 180 &amp; 190 days)</vt:lpstr>
    </vt:vector>
  </TitlesOfParts>
  <Company>Derbyshire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Attendance Means being in school at least 95% of the time (between 180 &amp; 190 days)</dc:title>
  <dc:creator>Diane Oxborough</dc:creator>
  <cp:lastModifiedBy>Jennifer Rackstraw</cp:lastModifiedBy>
  <cp:revision>23</cp:revision>
  <cp:lastPrinted>2016-09-05T13:17:46Z</cp:lastPrinted>
  <dcterms:created xsi:type="dcterms:W3CDTF">2015-12-22T15:08:03Z</dcterms:created>
  <dcterms:modified xsi:type="dcterms:W3CDTF">2016-09-23T12:17:00Z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0x010100CE680EA30FB2DD43AA363473B1DDAB25004235E4F2412ADB4B8673E8AD51285E0A</vt:lpwstr>
  </property>
  <property fmtid="{D5CDD505-2E9C-101B-9397-08002B2CF9AE}" pid="3" name="TaxKeyword">
    <vt:lpwstr/>
  </property>
  <property fmtid="{D5CDD505-2E9C-101B-9397-08002B2CF9AE}" pid="4" name="Managed Metadata">
    <vt:lpwstr>9;#Education Improvement|0a586758-a2da-4478-b085-053eda559e8d</vt:lpwstr>
  </property>
  <property fmtid="{D5CDD505-2E9C-101B-9397-08002B2CF9AE}" pid="5" name="TaxKeywordTaxHTField">
    <vt:lpwstr/>
  </property>
</Properties>
</file>