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notesMasterIdLst>
    <p:notesMasterId r:id="rId21"/>
  </p:notesMasterIdLst>
  <p:sldIdLst>
    <p:sldId id="263" r:id="rId2"/>
    <p:sldId id="265" r:id="rId3"/>
    <p:sldId id="257" r:id="rId4"/>
    <p:sldId id="275" r:id="rId5"/>
    <p:sldId id="270" r:id="rId6"/>
    <p:sldId id="274" r:id="rId7"/>
    <p:sldId id="269" r:id="rId8"/>
    <p:sldId id="258" r:id="rId9"/>
    <p:sldId id="271" r:id="rId10"/>
    <p:sldId id="277" r:id="rId11"/>
    <p:sldId id="267" r:id="rId12"/>
    <p:sldId id="268" r:id="rId13"/>
    <p:sldId id="276" r:id="rId14"/>
    <p:sldId id="259" r:id="rId15"/>
    <p:sldId id="273" r:id="rId16"/>
    <p:sldId id="266" r:id="rId17"/>
    <p:sldId id="260" r:id="rId18"/>
    <p:sldId id="262" r:id="rId19"/>
    <p:sldId id="261" r:id="rId20"/>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5126" autoAdjust="0"/>
  </p:normalViewPr>
  <p:slideViewPr>
    <p:cSldViewPr snapToGrid="0">
      <p:cViewPr varScale="1">
        <p:scale>
          <a:sx n="64" d="100"/>
          <a:sy n="64" d="100"/>
        </p:scale>
        <p:origin x="978" y="7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5" d="100"/>
          <a:sy n="65" d="100"/>
        </p:scale>
        <p:origin x="2652" y="6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9.45983" units="1/cm"/>
          <inkml:channelProperty channel="Y" name="resolution" value="9.38875" units="1/cm"/>
          <inkml:channelProperty channel="T" name="resolution" value="1" units="1/dev"/>
        </inkml:channelProperties>
      </inkml:inkSource>
      <inkml:timestamp xml:id="ts0" timeString="2021-05-21T13:12:51.856"/>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3724733E-09BC-40D5-A90C-6150AC27ECAA}" emma:medium="tactile" emma:mode="ink">
          <msink:context xmlns:msink="http://schemas.microsoft.com/ink/2010/main" type="writingRegion" rotatedBoundingBox="35487,7656 35865,7656 35865,8832 35487,8832"/>
        </emma:interpretation>
      </emma:emma>
    </inkml:annotationXML>
    <inkml:traceGroup>
      <inkml:annotationXML>
        <emma:emma xmlns:emma="http://www.w3.org/2003/04/emma" version="1.0">
          <emma:interpretation id="{7CE72DF5-B6F4-4A91-AC63-DC7AF08B55C1}" emma:medium="tactile" emma:mode="ink">
            <msink:context xmlns:msink="http://schemas.microsoft.com/ink/2010/main" type="paragraph" rotatedBoundingBox="35487,7656 35865,7656 35865,8832 35487,8832" alignmentLevel="1"/>
          </emma:interpretation>
        </emma:emma>
      </inkml:annotationXML>
      <inkml:traceGroup>
        <inkml:annotationXML>
          <emma:emma xmlns:emma="http://www.w3.org/2003/04/emma" version="1.0">
            <emma:interpretation id="{1E2CA79E-5E99-4BC3-A8A1-3274AE934A2C}" emma:medium="tactile" emma:mode="ink">
              <msink:context xmlns:msink="http://schemas.microsoft.com/ink/2010/main" type="line" rotatedBoundingBox="35487,7656 35865,7656 35865,8832 35487,8832"/>
            </emma:interpretation>
          </emma:emma>
        </inkml:annotationXML>
        <inkml:traceGroup>
          <inkml:annotationXML>
            <emma:emma xmlns:emma="http://www.w3.org/2003/04/emma" version="1.0">
              <emma:interpretation id="{EAC82080-4B2C-43D8-9059-A4311912512B}" emma:medium="tactile" emma:mode="ink">
                <msink:context xmlns:msink="http://schemas.microsoft.com/ink/2010/main" type="inkWord" rotatedBoundingBox="35487,8817 35502,8817 35502,8832 35487,8832"/>
              </emma:interpretation>
              <emma:one-of disjunction-type="recognition" id="oneOf0">
                <emma:interpretation id="interp0" emma:lang="" emma:confidence="1">
                  <emma:literal/>
                </emma:interpretation>
              </emma:one-of>
            </emma:emma>
          </inkml:annotationXML>
          <inkml:trace contextRef="#ctx0" brushRef="#br0">0 0 0</inkml:trace>
        </inkml:traceGroup>
        <inkml:traceGroup>
          <inkml:annotationXML>
            <emma:emma xmlns:emma="http://www.w3.org/2003/04/emma" version="1.0">
              <emma:interpretation id="{428FF0A4-11FA-47AF-B57E-C1DDCFEAE038}" emma:medium="tactile" emma:mode="ink">
                <msink:context xmlns:msink="http://schemas.microsoft.com/ink/2010/main" type="inkWord" rotatedBoundingBox="35850,7656 35865,7656 35865,7671 35850,7671"/>
              </emma:interpretation>
              <emma:one-of disjunction-type="recognition" id="oneOf1">
                <emma:interpretation id="interp1" emma:lang="" emma:confidence="0">
                  <emma:literal>.</emma:literal>
                </emma:interpretation>
                <emma:interpretation id="interp2" emma:lang="" emma:confidence="0">
                  <emma:literal>`</emma:literal>
                </emma:interpretation>
                <emma:interpretation id="interp3" emma:lang="" emma:confidence="0">
                  <emma:literal>'</emma:literal>
                </emma:interpretation>
                <emma:interpretation id="interp4" emma:lang="" emma:confidence="0">
                  <emma:literal>l</emma:literal>
                </emma:interpretation>
                <emma:interpretation id="interp5" emma:lang="" emma:confidence="0">
                  <emma:literal>,</emma:literal>
                </emma:interpretation>
              </emma:one-of>
            </emma:emma>
          </inkml:annotationXML>
          <inkml:trace contextRef="#ctx0" brushRef="#br0" timeOffset="486.7">363-1161 0</inkml:trace>
        </inkml:traceGroup>
      </inkml:traceGroup>
    </inkml:traceGroup>
  </inkml:traceGroup>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9.45983" units="1/cm"/>
          <inkml:channelProperty channel="Y" name="resolution" value="9.38875" units="1/cm"/>
          <inkml:channelProperty channel="T" name="resolution" value="1" units="1/dev"/>
        </inkml:channelProperties>
      </inkml:inkSource>
      <inkml:timestamp xml:id="ts0" timeString="2021-05-21T13:12:55.091"/>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169CCD3B-F394-4DEA-AD4D-CA0823B1F96D}" emma:medium="tactile" emma:mode="ink">
          <msink:context xmlns:msink="http://schemas.microsoft.com/ink/2010/main" type="inkDrawing"/>
        </emma:interpretation>
      </emma:emma>
    </inkml:annotationXML>
    <inkml:trace contextRef="#ctx0" brushRef="#br0">0 0 0</inkml:trace>
  </inkml:traceGroup>
</inkml:ink>
</file>

<file path=ppt/ink/ink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9.45983" units="1/cm"/>
          <inkml:channelProperty channel="Y" name="resolution" value="9.38875" units="1/cm"/>
          <inkml:channelProperty channel="T" name="resolution" value="1" units="1/dev"/>
        </inkml:channelProperties>
      </inkml:inkSource>
      <inkml:timestamp xml:id="ts0" timeString="2021-05-21T13:13:35.799"/>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85D236AA-FB87-41BA-B087-C3AF05A9DE50}" emma:medium="tactile" emma:mode="ink">
          <msink:context xmlns:msink="http://schemas.microsoft.com/ink/2010/main" type="writingRegion" rotatedBoundingBox="33888,6172 34417,6204 34416,6220 33887,6187"/>
        </emma:interpretation>
      </emma:emma>
    </inkml:annotationXML>
    <inkml:traceGroup>
      <inkml:annotationXML>
        <emma:emma xmlns:emma="http://www.w3.org/2003/04/emma" version="1.0">
          <emma:interpretation id="{0068C058-5406-4916-B259-6887F3DD3A6A}" emma:medium="tactile" emma:mode="ink">
            <msink:context xmlns:msink="http://schemas.microsoft.com/ink/2010/main" type="paragraph" rotatedBoundingBox="33888,6172 34417,6204 34416,6220 33887,6187" alignmentLevel="1"/>
          </emma:interpretation>
        </emma:emma>
      </inkml:annotationXML>
      <inkml:traceGroup>
        <inkml:annotationXML>
          <emma:emma xmlns:emma="http://www.w3.org/2003/04/emma" version="1.0">
            <emma:interpretation id="{F2E50561-A35C-4FA6-9511-884D4799C1A5}" emma:medium="tactile" emma:mode="ink">
              <msink:context xmlns:msink="http://schemas.microsoft.com/ink/2010/main" type="line" rotatedBoundingBox="33888,6172 34417,6204 34416,6220 33887,6187"/>
            </emma:interpretation>
          </emma:emma>
        </inkml:annotationXML>
        <inkml:traceGroup>
          <inkml:annotationXML>
            <emma:emma xmlns:emma="http://www.w3.org/2003/04/emma" version="1.0">
              <emma:interpretation id="{A2845140-107B-4A85-A724-6E626E63084C}" emma:medium="tactile" emma:mode="ink">
                <msink:context xmlns:msink="http://schemas.microsoft.com/ink/2010/main" type="inkWord" rotatedBoundingBox="33888,6172 33903,6172 33902,6188 33887,6187"/>
              </emma:interpretation>
              <emma:one-of disjunction-type="recognition" id="oneOf0">
                <emma:interpretation id="interp0" emma:lang="" emma:confidence="0">
                  <emma:literal>.</emma:literal>
                </emma:interpretation>
                <emma:interpretation id="interp1" emma:lang="" emma:confidence="0">
                  <emma:literal>`</emma:literal>
                </emma:interpretation>
                <emma:interpretation id="interp2" emma:lang="" emma:confidence="0">
                  <emma:literal>'</emma:literal>
                </emma:interpretation>
                <emma:interpretation id="interp3" emma:lang="" emma:confidence="0">
                  <emma:literal>l</emma:literal>
                </emma:interpretation>
                <emma:interpretation id="interp4" emma:lang="" emma:confidence="0">
                  <emma:literal>,</emma:literal>
                </emma:interpretation>
              </emma:one-of>
            </emma:emma>
          </inkml:annotationXML>
          <inkml:trace contextRef="#ctx0" brushRef="#br0">0 0 0</inkml:trace>
        </inkml:traceGroup>
        <inkml:traceGroup>
          <inkml:annotationXML>
            <emma:emma xmlns:emma="http://www.w3.org/2003/04/emma" version="1.0">
              <emma:interpretation id="{E33B997F-E692-4590-A162-839AB4D27E09}" emma:medium="tactile" emma:mode="ink">
                <msink:context xmlns:msink="http://schemas.microsoft.com/ink/2010/main" type="inkWord" rotatedBoundingBox="34402,6204 34417,6204 34416,6220 34401,6219"/>
              </emma:interpretation>
            </emma:emma>
          </inkml:annotationXML>
          <inkml:trace contextRef="#ctx0" brushRef="#br0" timeOffset="466.48">514 32 0</inkml:trace>
        </inkml:traceGroup>
        <inkml:traceGroup>
          <inkml:annotationXML>
            <emma:emma xmlns:emma="http://www.w3.org/2003/04/emma" version="1.0">
              <emma:interpretation id="{FFCA2D6B-8DE9-4A9F-ABED-70145CBF9604}" emma:medium="tactile" emma:mode="ink">
                <msink:context xmlns:msink="http://schemas.microsoft.com/ink/2010/main" type="inkWord" rotatedBoundingBox="34402,6204 34417,6204 34416,6220 34401,6219"/>
              </emma:interpretation>
              <emma:one-of disjunction-type="recognition" id="oneOf1">
                <emma:interpretation id="interp5" emma:lang="" emma:confidence="0">
                  <emma:literal>.</emma:literal>
                </emma:interpretation>
                <emma:interpretation id="interp6" emma:lang="" emma:confidence="0">
                  <emma:literal>`</emma:literal>
                </emma:interpretation>
                <emma:interpretation id="interp7" emma:lang="" emma:confidence="0">
                  <emma:literal>'</emma:literal>
                </emma:interpretation>
                <emma:interpretation id="interp8" emma:lang="" emma:confidence="0">
                  <emma:literal>l</emma:literal>
                </emma:interpretation>
                <emma:interpretation id="interp9" emma:lang="" emma:confidence="0">
                  <emma:literal>,</emma:literal>
                </emma:interpretation>
              </emma:one-of>
            </emma:emma>
          </inkml:annotationXML>
          <inkml:trace contextRef="#ctx0" brushRef="#br0" timeOffset="293.36">514 32 0</inkml:trace>
        </inkml:traceGroup>
      </inkml:traceGroup>
    </inkml:traceGroup>
  </inkml:traceGroup>
</inkml:ink>
</file>

<file path=ppt/ink/ink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9.45983" units="1/cm"/>
          <inkml:channelProperty channel="Y" name="resolution" value="9.38875" units="1/cm"/>
          <inkml:channelProperty channel="T" name="resolution" value="1" units="1/dev"/>
        </inkml:channelProperties>
      </inkml:inkSource>
      <inkml:timestamp xml:id="ts0" timeString="2021-05-21T13:13:37.310"/>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B716BED6-800B-4BC6-9138-6A506B6BE153}" emma:medium="tactile" emma:mode="ink">
          <msink:context xmlns:msink="http://schemas.microsoft.com/ink/2010/main" type="writingRegion" rotatedBoundingBox="25593,5209 25608,5209 25608,5224 25593,5224"/>
        </emma:interpretation>
      </emma:emma>
    </inkml:annotationXML>
    <inkml:traceGroup>
      <inkml:annotationXML>
        <emma:emma xmlns:emma="http://www.w3.org/2003/04/emma" version="1.0">
          <emma:interpretation id="{D079CF2E-FB3B-49D6-BC2A-E1467CE88705}" emma:medium="tactile" emma:mode="ink">
            <msink:context xmlns:msink="http://schemas.microsoft.com/ink/2010/main" type="paragraph" rotatedBoundingBox="25593,5209 25608,5209 25608,5224 25593,5224" alignmentLevel="1"/>
          </emma:interpretation>
        </emma:emma>
      </inkml:annotationXML>
      <inkml:traceGroup>
        <inkml:annotationXML>
          <emma:emma xmlns:emma="http://www.w3.org/2003/04/emma" version="1.0">
            <emma:interpretation id="{369A6762-0163-4D86-9834-6A5D7BAD1194}" emma:medium="tactile" emma:mode="ink">
              <msink:context xmlns:msink="http://schemas.microsoft.com/ink/2010/main" type="line" rotatedBoundingBox="25593,5209 25608,5209 25608,5224 25593,5224"/>
            </emma:interpretation>
          </emma:emma>
        </inkml:annotationXML>
        <inkml:traceGroup>
          <inkml:annotationXML>
            <emma:emma xmlns:emma="http://www.w3.org/2003/04/emma" version="1.0">
              <emma:interpretation id="{0EDEB28D-8309-4DFF-9B4C-29C213798FF7}" emma:medium="tactile" emma:mode="ink">
                <msink:context xmlns:msink="http://schemas.microsoft.com/ink/2010/main" type="inkWord" rotatedBoundingBox="25593,5209 25608,5209 25608,5224 25593,5224"/>
              </emma:interpretation>
            </emma:emma>
          </inkml:annotationXML>
          <inkml:trace contextRef="#ctx0" brushRef="#br0">0 0 0</inkml:trace>
          <inkml:trace contextRef="#ctx0" brushRef="#br0" timeOffset="187.96">0 0 0</inkml:trace>
          <inkml:trace contextRef="#ctx0" brushRef="#br0" timeOffset="-183.16">0 0 0</inkml:trace>
        </inkml:traceGroup>
      </inkml:traceGroup>
    </inkml:traceGroup>
  </inkml:traceGroup>
</inkml:ink>
</file>

<file path=ppt/ink/ink5.xml><?xml version="1.0" encoding="utf-8"?>
<inkml:ink xmlns:inkml="http://www.w3.org/2003/InkML">
  <inkml:definitions/>
  <inkml:traceGroup>
    <inkml:annotationXML>
      <emma:emma xmlns:emma="http://www.w3.org/2003/04/emma" version="1.0">
        <emma:interpretation id="{E081CE6E-C9E2-4DE2-8BD7-A0A9B6A4D053}" emma:medium="tactile" emma:mode="ink">
          <msink:context xmlns:msink="http://schemas.microsoft.com/ink/2010/main" type="writingRegion" rotatedBoundingBox="25914,8923 25961,8923 25961,8953 25914,8953"/>
        </emma:interpretation>
      </emma:emma>
    </inkml:annotationXML>
    <inkml:traceGroup>
      <inkml:annotationXML>
        <emma:emma xmlns:emma="http://www.w3.org/2003/04/emma" version="1.0">
          <emma:interpretation id="{668893A4-44B2-464F-9C53-F103C34C6D42}" emma:medium="tactile" emma:mode="ink">
            <msink:context xmlns:msink="http://schemas.microsoft.com/ink/2010/main" type="paragraph" rotatedBoundingBox="25914,8923 25961,8923 25961,8953 25914,8953" alignmentLevel="1"/>
          </emma:interpretation>
        </emma:emma>
      </inkml:annotationXML>
      <inkml:traceGroup>
        <inkml:annotationXML>
          <emma:emma xmlns:emma="http://www.w3.org/2003/04/emma" version="1.0">
            <emma:interpretation id="{230D741B-381D-4009-B5B6-D27821F69BFF}" emma:medium="tactile" emma:mode="ink">
              <msink:context xmlns:msink="http://schemas.microsoft.com/ink/2010/main" type="line" rotatedBoundingBox="25914,8923 25961,8923 25961,8953 25914,8953"/>
            </emma:interpretation>
          </emma:emma>
        </inkml:annotationXML>
      </inkml:traceGroup>
    </inkml:traceGroup>
  </inkml:traceGroup>
</inkml:ink>
</file>

<file path=ppt/ink/ink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9.45983" units="1/cm"/>
          <inkml:channelProperty channel="Y" name="resolution" value="9.38875" units="1/cm"/>
          <inkml:channelProperty channel="T" name="resolution" value="1" units="1/dev"/>
        </inkml:channelProperties>
      </inkml:inkSource>
      <inkml:timestamp xml:id="ts0" timeString="2021-05-21T13:13:37.920"/>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D9BB5723-D6D7-4276-8F9C-43E35B4C522F}" emma:medium="tactile" emma:mode="ink">
          <msink:context xmlns:msink="http://schemas.microsoft.com/ink/2010/main" type="writingRegion" rotatedBoundingBox="15368,8231 17377,8231 17377,10754 15368,10754"/>
        </emma:interpretation>
      </emma:emma>
    </inkml:annotationXML>
    <inkml:traceGroup>
      <inkml:annotationXML>
        <emma:emma xmlns:emma="http://www.w3.org/2003/04/emma" version="1.0">
          <emma:interpretation id="{73DB213F-C63E-4D4E-B652-DDBF86E520FA}" emma:medium="tactile" emma:mode="ink">
            <msink:context xmlns:msink="http://schemas.microsoft.com/ink/2010/main" type="paragraph" rotatedBoundingBox="15368,8231 17377,8231 17377,10754 15368,10754" alignmentLevel="1"/>
          </emma:interpretation>
        </emma:emma>
      </inkml:annotationXML>
      <inkml:traceGroup>
        <inkml:annotationXML>
          <emma:emma xmlns:emma="http://www.w3.org/2003/04/emma" version="1.0">
            <emma:interpretation id="{B517E157-C946-4A53-A56F-54BD1BD06A3F}" emma:medium="tactile" emma:mode="ink">
              <msink:context xmlns:msink="http://schemas.microsoft.com/ink/2010/main" type="line" rotatedBoundingBox="15368,8231 17377,8231 17377,10754 15368,10754"/>
            </emma:interpretation>
          </emma:emma>
        </inkml:annotationXML>
        <inkml:traceGroup>
          <inkml:annotationXML>
            <emma:emma xmlns:emma="http://www.w3.org/2003/04/emma" version="1.0">
              <emma:interpretation id="{3E66252D-CCB4-454F-9749-0DA9A1413ADD}" emma:medium="tactile" emma:mode="ink">
                <msink:context xmlns:msink="http://schemas.microsoft.com/ink/2010/main" type="inkWord" rotatedBoundingBox="15368,10739 17362,8231 17373,8240 15379,10748"/>
              </emma:interpretation>
              <emma:one-of disjunction-type="recognition" id="oneOf0">
                <emma:interpretation id="interp0" emma:lang="" emma:confidence="0">
                  <emma:literal>;</emma:literal>
                </emma:interpretation>
                <emma:interpretation id="interp1" emma:lang="" emma:confidence="0">
                  <emma:literal>:</emma:literal>
                </emma:interpretation>
                <emma:interpretation id="interp2" emma:lang="" emma:confidence="0">
                  <emma:literal>|</emma:literal>
                </emma:interpretation>
                <emma:interpretation id="interp3" emma:lang="" emma:confidence="0">
                  <emma:literal>l</emma:literal>
                </emma:interpretation>
                <emma:interpretation id="interp4" emma:lang="" emma:confidence="0">
                  <emma:literal>#</emma:literal>
                </emma:interpretation>
              </emma:one-of>
            </emma:emma>
          </inkml:annotationXML>
          <inkml:trace contextRef="#ctx0" brushRef="#br0">0 0 0</inkml:trace>
          <inkml:trace contextRef="#ctx0" brushRef="#br0" timeOffset="190.91">0 0 0</inkml:trace>
          <inkml:trace contextRef="#ctx0" brushRef="#br0" timeOffset="-194752.29">1994-2508 0</inkml:trace>
        </inkml:traceGroup>
      </inkml:traceGroup>
    </inkml:traceGroup>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GB"/>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B2D2BB70-0D0C-484D-8039-BB0DC358057D}" type="datetimeFigureOut">
              <a:rPr lang="en-GB" smtClean="0"/>
              <a:t>05/03/2025</a:t>
            </a:fld>
            <a:endParaRPr lang="en-GB"/>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GB"/>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678B728E-96BE-42AA-A353-9C2CE1443203}" type="slidenum">
              <a:rPr lang="en-GB" smtClean="0"/>
              <a:t>‹#›</a:t>
            </a:fld>
            <a:endParaRPr lang="en-GB"/>
          </a:p>
        </p:txBody>
      </p:sp>
    </p:spTree>
    <p:extLst>
      <p:ext uri="{BB962C8B-B14F-4D97-AF65-F5344CB8AC3E}">
        <p14:creationId xmlns:p14="http://schemas.microsoft.com/office/powerpoint/2010/main" val="27564348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8B728E-96BE-42AA-A353-9C2CE1443203}" type="slidenum">
              <a:rPr lang="en-GB" smtClean="0"/>
              <a:t>1</a:t>
            </a:fld>
            <a:endParaRPr lang="en-GB"/>
          </a:p>
        </p:txBody>
      </p:sp>
    </p:spTree>
    <p:extLst>
      <p:ext uri="{BB962C8B-B14F-4D97-AF65-F5344CB8AC3E}">
        <p14:creationId xmlns:p14="http://schemas.microsoft.com/office/powerpoint/2010/main" val="31080497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8B728E-96BE-42AA-A353-9C2CE1443203}" type="slidenum">
              <a:rPr lang="en-GB" smtClean="0"/>
              <a:t>2</a:t>
            </a:fld>
            <a:endParaRPr lang="en-GB"/>
          </a:p>
        </p:txBody>
      </p:sp>
    </p:spTree>
    <p:extLst>
      <p:ext uri="{BB962C8B-B14F-4D97-AF65-F5344CB8AC3E}">
        <p14:creationId xmlns:p14="http://schemas.microsoft.com/office/powerpoint/2010/main" val="38950886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78B728E-96BE-42AA-A353-9C2CE1443203}" type="slidenum">
              <a:rPr lang="en-GB" smtClean="0"/>
              <a:t>3</a:t>
            </a:fld>
            <a:endParaRPr lang="en-GB"/>
          </a:p>
        </p:txBody>
      </p:sp>
    </p:spTree>
    <p:extLst>
      <p:ext uri="{BB962C8B-B14F-4D97-AF65-F5344CB8AC3E}">
        <p14:creationId xmlns:p14="http://schemas.microsoft.com/office/powerpoint/2010/main" val="1522028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Archery,</a:t>
            </a:r>
            <a:r>
              <a:rPr lang="en-US" baseline="0" dirty="0"/>
              <a:t> Climbing, Canoeing, Problem solving, </a:t>
            </a:r>
            <a:r>
              <a:rPr lang="en-US" baseline="0" dirty="0" err="1"/>
              <a:t>Piranah</a:t>
            </a:r>
            <a:r>
              <a:rPr lang="en-US" baseline="0" dirty="0"/>
              <a:t> Pool </a:t>
            </a:r>
          </a:p>
          <a:p>
            <a:endParaRPr lang="en-GB" dirty="0"/>
          </a:p>
        </p:txBody>
      </p:sp>
      <p:sp>
        <p:nvSpPr>
          <p:cNvPr id="4" name="Slide Number Placeholder 3"/>
          <p:cNvSpPr>
            <a:spLocks noGrp="1"/>
          </p:cNvSpPr>
          <p:nvPr>
            <p:ph type="sldNum" sz="quarter" idx="10"/>
          </p:nvPr>
        </p:nvSpPr>
        <p:spPr/>
        <p:txBody>
          <a:bodyPr/>
          <a:lstStyle/>
          <a:p>
            <a:fld id="{678B728E-96BE-42AA-A353-9C2CE1443203}" type="slidenum">
              <a:rPr lang="en-GB" smtClean="0"/>
              <a:t>5</a:t>
            </a:fld>
            <a:endParaRPr lang="en-GB"/>
          </a:p>
        </p:txBody>
      </p:sp>
    </p:spTree>
    <p:extLst>
      <p:ext uri="{BB962C8B-B14F-4D97-AF65-F5344CB8AC3E}">
        <p14:creationId xmlns:p14="http://schemas.microsoft.com/office/powerpoint/2010/main" val="314198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Caving , Team swing, Raft building, Quest , Outdoor adventure course</a:t>
            </a:r>
          </a:p>
          <a:p>
            <a:endParaRPr lang="en-GB" dirty="0"/>
          </a:p>
        </p:txBody>
      </p:sp>
      <p:sp>
        <p:nvSpPr>
          <p:cNvPr id="4" name="Slide Number Placeholder 3"/>
          <p:cNvSpPr>
            <a:spLocks noGrp="1"/>
          </p:cNvSpPr>
          <p:nvPr>
            <p:ph type="sldNum" sz="quarter" idx="10"/>
          </p:nvPr>
        </p:nvSpPr>
        <p:spPr/>
        <p:txBody>
          <a:bodyPr/>
          <a:lstStyle/>
          <a:p>
            <a:fld id="{678B728E-96BE-42AA-A353-9C2CE1443203}" type="slidenum">
              <a:rPr lang="en-GB" smtClean="0"/>
              <a:t>7</a:t>
            </a:fld>
            <a:endParaRPr lang="en-GB"/>
          </a:p>
        </p:txBody>
      </p:sp>
    </p:spTree>
    <p:extLst>
      <p:ext uri="{BB962C8B-B14F-4D97-AF65-F5344CB8AC3E}">
        <p14:creationId xmlns:p14="http://schemas.microsoft.com/office/powerpoint/2010/main" val="771525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8B728E-96BE-42AA-A353-9C2CE1443203}" type="slidenum">
              <a:rPr lang="en-GB" smtClean="0"/>
              <a:t>8</a:t>
            </a:fld>
            <a:endParaRPr lang="en-GB"/>
          </a:p>
        </p:txBody>
      </p:sp>
    </p:spTree>
    <p:extLst>
      <p:ext uri="{BB962C8B-B14F-4D97-AF65-F5344CB8AC3E}">
        <p14:creationId xmlns:p14="http://schemas.microsoft.com/office/powerpoint/2010/main" val="33831052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8B728E-96BE-42AA-A353-9C2CE1443203}" type="slidenum">
              <a:rPr lang="en-GB" smtClean="0"/>
              <a:t>11</a:t>
            </a:fld>
            <a:endParaRPr lang="en-GB"/>
          </a:p>
        </p:txBody>
      </p:sp>
    </p:spTree>
    <p:extLst>
      <p:ext uri="{BB962C8B-B14F-4D97-AF65-F5344CB8AC3E}">
        <p14:creationId xmlns:p14="http://schemas.microsoft.com/office/powerpoint/2010/main" val="4440900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Remember no electronics at</a:t>
            </a:r>
            <a:r>
              <a:rPr lang="en-US" baseline="0" dirty="0"/>
              <a:t> all.</a:t>
            </a:r>
            <a:endParaRPr lang="en-GB" dirty="0"/>
          </a:p>
        </p:txBody>
      </p:sp>
      <p:sp>
        <p:nvSpPr>
          <p:cNvPr id="4" name="Slide Number Placeholder 3"/>
          <p:cNvSpPr>
            <a:spLocks noGrp="1"/>
          </p:cNvSpPr>
          <p:nvPr>
            <p:ph type="sldNum" sz="quarter" idx="10"/>
          </p:nvPr>
        </p:nvSpPr>
        <p:spPr/>
        <p:txBody>
          <a:bodyPr/>
          <a:lstStyle/>
          <a:p>
            <a:fld id="{678B728E-96BE-42AA-A353-9C2CE1443203}" type="slidenum">
              <a:rPr lang="en-GB" smtClean="0"/>
              <a:t>12</a:t>
            </a:fld>
            <a:endParaRPr lang="en-GB"/>
          </a:p>
        </p:txBody>
      </p:sp>
    </p:spTree>
    <p:extLst>
      <p:ext uri="{BB962C8B-B14F-4D97-AF65-F5344CB8AC3E}">
        <p14:creationId xmlns:p14="http://schemas.microsoft.com/office/powerpoint/2010/main" val="15255118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8B728E-96BE-42AA-A353-9C2CE1443203}" type="slidenum">
              <a:rPr lang="en-GB" smtClean="0"/>
              <a:t>14</a:t>
            </a:fld>
            <a:endParaRPr lang="en-GB"/>
          </a:p>
        </p:txBody>
      </p:sp>
    </p:spTree>
    <p:extLst>
      <p:ext uri="{BB962C8B-B14F-4D97-AF65-F5344CB8AC3E}">
        <p14:creationId xmlns:p14="http://schemas.microsoft.com/office/powerpoint/2010/main" val="37968632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have chosen</a:t>
            </a:r>
            <a:r>
              <a:rPr lang="en-US" baseline="0" dirty="0"/>
              <a:t> some of these qualities that we feel our class would benefit from working on.</a:t>
            </a:r>
            <a:endParaRPr lang="en-GB" dirty="0"/>
          </a:p>
        </p:txBody>
      </p:sp>
      <p:sp>
        <p:nvSpPr>
          <p:cNvPr id="4" name="Slide Number Placeholder 3"/>
          <p:cNvSpPr>
            <a:spLocks noGrp="1"/>
          </p:cNvSpPr>
          <p:nvPr>
            <p:ph type="sldNum" sz="quarter" idx="10"/>
          </p:nvPr>
        </p:nvSpPr>
        <p:spPr/>
        <p:txBody>
          <a:bodyPr/>
          <a:lstStyle/>
          <a:p>
            <a:fld id="{678B728E-96BE-42AA-A353-9C2CE1443203}" type="slidenum">
              <a:rPr lang="en-GB" smtClean="0"/>
              <a:t>16</a:t>
            </a:fld>
            <a:endParaRPr lang="en-GB"/>
          </a:p>
        </p:txBody>
      </p:sp>
    </p:spTree>
    <p:extLst>
      <p:ext uri="{BB962C8B-B14F-4D97-AF65-F5344CB8AC3E}">
        <p14:creationId xmlns:p14="http://schemas.microsoft.com/office/powerpoint/2010/main" val="37860322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8B728E-96BE-42AA-A353-9C2CE1443203}" type="slidenum">
              <a:rPr lang="en-GB" smtClean="0"/>
              <a:t>17</a:t>
            </a:fld>
            <a:endParaRPr lang="en-GB"/>
          </a:p>
        </p:txBody>
      </p:sp>
    </p:spTree>
    <p:extLst>
      <p:ext uri="{BB962C8B-B14F-4D97-AF65-F5344CB8AC3E}">
        <p14:creationId xmlns:p14="http://schemas.microsoft.com/office/powerpoint/2010/main" val="26190107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8B728E-96BE-42AA-A353-9C2CE1443203}" type="slidenum">
              <a:rPr lang="en-GB" smtClean="0"/>
              <a:t>18</a:t>
            </a:fld>
            <a:endParaRPr lang="en-GB"/>
          </a:p>
        </p:txBody>
      </p:sp>
    </p:spTree>
    <p:extLst>
      <p:ext uri="{BB962C8B-B14F-4D97-AF65-F5344CB8AC3E}">
        <p14:creationId xmlns:p14="http://schemas.microsoft.com/office/powerpoint/2010/main" val="29836161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8B728E-96BE-42AA-A353-9C2CE1443203}" type="slidenum">
              <a:rPr lang="en-GB" smtClean="0"/>
              <a:t>19</a:t>
            </a:fld>
            <a:endParaRPr lang="en-GB"/>
          </a:p>
        </p:txBody>
      </p:sp>
    </p:spTree>
    <p:extLst>
      <p:ext uri="{BB962C8B-B14F-4D97-AF65-F5344CB8AC3E}">
        <p14:creationId xmlns:p14="http://schemas.microsoft.com/office/powerpoint/2010/main" val="1739744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F463F09D-1AF2-4FEA-AC18-F1A5D89769B6}"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2557C9-8C4F-4999-9F3E-61612894A607}"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6186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63F09D-1AF2-4FEA-AC18-F1A5D89769B6}"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2557C9-8C4F-4999-9F3E-61612894A607}" type="slidenum">
              <a:rPr lang="en-GB" smtClean="0"/>
              <a:t>‹#›</a:t>
            </a:fld>
            <a:endParaRPr lang="en-GB"/>
          </a:p>
        </p:txBody>
      </p:sp>
    </p:spTree>
    <p:extLst>
      <p:ext uri="{BB962C8B-B14F-4D97-AF65-F5344CB8AC3E}">
        <p14:creationId xmlns:p14="http://schemas.microsoft.com/office/powerpoint/2010/main" val="31700637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463F09D-1AF2-4FEA-AC18-F1A5D89769B6}"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2557C9-8C4F-4999-9F3E-61612894A607}"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78650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463F09D-1AF2-4FEA-AC18-F1A5D89769B6}" type="datetimeFigureOut">
              <a:rPr lang="en-GB" smtClean="0"/>
              <a:t>05/03/2025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2557C9-8C4F-4999-9F3E-61612894A607}" type="slidenum">
              <a:rPr lang="en-GB" smtClean="0"/>
              <a:t>‹#›</a:t>
            </a:fld>
            <a:endParaRPr lang="en-GB"/>
          </a:p>
        </p:txBody>
      </p:sp>
    </p:spTree>
    <p:extLst>
      <p:ext uri="{BB962C8B-B14F-4D97-AF65-F5344CB8AC3E}">
        <p14:creationId xmlns:p14="http://schemas.microsoft.com/office/powerpoint/2010/main" val="2694493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463F09D-1AF2-4FEA-AC18-F1A5D89769B6}" type="datetimeFigureOut">
              <a:rPr lang="en-GB" smtClean="0"/>
              <a:t>05/03/2025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62557C9-8C4F-4999-9F3E-61612894A607}" type="slidenum">
              <a:rPr lang="en-GB" smtClean="0"/>
              <a:t>‹#›</a:t>
            </a:fld>
            <a:endParaRPr lang="en-GB"/>
          </a:p>
        </p:txBody>
      </p:sp>
    </p:spTree>
    <p:extLst>
      <p:ext uri="{BB962C8B-B14F-4D97-AF65-F5344CB8AC3E}">
        <p14:creationId xmlns:p14="http://schemas.microsoft.com/office/powerpoint/2010/main" val="1744401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463F09D-1AF2-4FEA-AC18-F1A5D89769B6}" type="datetimeFigureOut">
              <a:rPr lang="en-GB" smtClean="0"/>
              <a:t>05/03/2025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62557C9-8C4F-4999-9F3E-61612894A607}" type="slidenum">
              <a:rPr lang="en-GB" smtClean="0"/>
              <a:t>‹#›</a:t>
            </a:fld>
            <a:endParaRPr lang="en-GB"/>
          </a:p>
        </p:txBody>
      </p:sp>
    </p:spTree>
    <p:extLst>
      <p:ext uri="{BB962C8B-B14F-4D97-AF65-F5344CB8AC3E}">
        <p14:creationId xmlns:p14="http://schemas.microsoft.com/office/powerpoint/2010/main" val="347427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63F09D-1AF2-4FEA-AC18-F1A5D89769B6}" type="datetimeFigureOut">
              <a:rPr lang="en-GB" smtClean="0"/>
              <a:t>05/03/2025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62557C9-8C4F-4999-9F3E-61612894A607}" type="slidenum">
              <a:rPr lang="en-GB" smtClean="0"/>
              <a:t>‹#›</a:t>
            </a:fld>
            <a:endParaRPr lang="en-GB"/>
          </a:p>
        </p:txBody>
      </p:sp>
    </p:spTree>
    <p:extLst>
      <p:ext uri="{BB962C8B-B14F-4D97-AF65-F5344CB8AC3E}">
        <p14:creationId xmlns:p14="http://schemas.microsoft.com/office/powerpoint/2010/main" val="27813502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463F09D-1AF2-4FEA-AC18-F1A5D89769B6}" type="datetimeFigureOut">
              <a:rPr lang="en-GB" smtClean="0"/>
              <a:t>05/03/2025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2557C9-8C4F-4999-9F3E-61612894A607}" type="slidenum">
              <a:rPr lang="en-GB" smtClean="0"/>
              <a:t>‹#›</a:t>
            </a:fld>
            <a:endParaRPr lang="en-GB"/>
          </a:p>
        </p:txBody>
      </p:sp>
    </p:spTree>
    <p:extLst>
      <p:ext uri="{BB962C8B-B14F-4D97-AF65-F5344CB8AC3E}">
        <p14:creationId xmlns:p14="http://schemas.microsoft.com/office/powerpoint/2010/main" val="14025722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463F09D-1AF2-4FEA-AC18-F1A5D89769B6}" type="datetimeFigureOut">
              <a:rPr lang="en-GB" smtClean="0"/>
              <a:t>05/03/2025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2557C9-8C4F-4999-9F3E-61612894A607}"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811409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63F09D-1AF2-4FEA-AC18-F1A5D89769B6}"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2557C9-8C4F-4999-9F3E-61612894A607}" type="slidenum">
              <a:rPr lang="en-GB" smtClean="0"/>
              <a:t>‹#›</a:t>
            </a:fld>
            <a:endParaRPr lang="en-GB"/>
          </a:p>
        </p:txBody>
      </p:sp>
    </p:spTree>
    <p:extLst>
      <p:ext uri="{BB962C8B-B14F-4D97-AF65-F5344CB8AC3E}">
        <p14:creationId xmlns:p14="http://schemas.microsoft.com/office/powerpoint/2010/main" val="17341087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63F09D-1AF2-4FEA-AC18-F1A5D89769B6}"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2557C9-8C4F-4999-9F3E-61612894A607}"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6410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F463F09D-1AF2-4FEA-AC18-F1A5D89769B6}" type="datetimeFigureOut">
              <a:rPr lang="en-GB" smtClean="0"/>
              <a:t>05/03/2025</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A62557C9-8C4F-4999-9F3E-61612894A607}"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6030149"/>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emf"/><Relationship Id="rId13" Type="http://schemas.openxmlformats.org/officeDocument/2006/relationships/customXml" Target="../ink/ink6.xml"/><Relationship Id="rId3" Type="http://schemas.openxmlformats.org/officeDocument/2006/relationships/customXml" Target="../ink/ink1.xml"/><Relationship Id="rId7" Type="http://schemas.openxmlformats.org/officeDocument/2006/relationships/customXml" Target="../ink/ink3.xml"/><Relationship Id="rId12"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emf"/><Relationship Id="rId11" Type="http://schemas.openxmlformats.org/officeDocument/2006/relationships/customXml" Target="../ink/ink5.xml"/><Relationship Id="rId5" Type="http://schemas.openxmlformats.org/officeDocument/2006/relationships/customXml" Target="../ink/ink2.xml"/><Relationship Id="rId15" Type="http://schemas.openxmlformats.org/officeDocument/2006/relationships/image" Target="../media/image2.png"/><Relationship Id="rId10" Type="http://schemas.openxmlformats.org/officeDocument/2006/relationships/image" Target="../media/image5.emf"/><Relationship Id="rId4" Type="http://schemas.openxmlformats.org/officeDocument/2006/relationships/image" Target="../media/image2.emf"/><Relationship Id="rId9" Type="http://schemas.openxmlformats.org/officeDocument/2006/relationships/customXml" Target="../ink/ink4.xml"/><Relationship Id="rId14" Type="http://schemas.openxmlformats.org/officeDocument/2006/relationships/image" Target="../media/image7.e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7" name="Ink 6"/>
              <p14:cNvContentPartPr/>
              <p14:nvPr/>
            </p14:nvContentPartPr>
            <p14:xfrm>
              <a:off x="12775526" y="2756263"/>
              <a:ext cx="131040" cy="418320"/>
            </p14:xfrm>
          </p:contentPart>
        </mc:Choice>
        <mc:Fallback xmlns="">
          <p:pic>
            <p:nvPicPr>
              <p:cNvPr id="7" name="Ink 6"/>
              <p:cNvPicPr/>
              <p:nvPr/>
            </p:nvPicPr>
            <p:blipFill>
              <a:blip r:embed="rId4"/>
              <a:stretch>
                <a:fillRect/>
              </a:stretch>
            </p:blipFill>
            <p:spPr>
              <a:xfrm>
                <a:off x="12763646" y="2744383"/>
                <a:ext cx="154800" cy="44208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8" name="Ink 7"/>
              <p14:cNvContentPartPr/>
              <p14:nvPr/>
            </p14:nvContentPartPr>
            <p14:xfrm>
              <a:off x="-731674" y="1175503"/>
              <a:ext cx="360" cy="360"/>
            </p14:xfrm>
          </p:contentPart>
        </mc:Choice>
        <mc:Fallback xmlns="">
          <p:pic>
            <p:nvPicPr>
              <p:cNvPr id="8" name="Ink 7"/>
              <p:cNvPicPr/>
              <p:nvPr/>
            </p:nvPicPr>
            <p:blipFill>
              <a:blip r:embed="rId6"/>
              <a:stretch>
                <a:fillRect/>
              </a:stretch>
            </p:blipFill>
            <p:spPr>
              <a:xfrm>
                <a:off x="-743554" y="1163623"/>
                <a:ext cx="24120" cy="2412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5" name="Ink 14"/>
              <p14:cNvContentPartPr/>
              <p14:nvPr/>
            </p14:nvContentPartPr>
            <p14:xfrm>
              <a:off x="12199794" y="2222289"/>
              <a:ext cx="185400" cy="11880"/>
            </p14:xfrm>
          </p:contentPart>
        </mc:Choice>
        <mc:Fallback xmlns="">
          <p:pic>
            <p:nvPicPr>
              <p:cNvPr id="15" name="Ink 14"/>
              <p:cNvPicPr/>
              <p:nvPr/>
            </p:nvPicPr>
            <p:blipFill>
              <a:blip r:embed="rId8"/>
              <a:stretch>
                <a:fillRect/>
              </a:stretch>
            </p:blipFill>
            <p:spPr>
              <a:xfrm>
                <a:off x="12187914" y="2210409"/>
                <a:ext cx="209160" cy="3564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22" name="Ink 21"/>
              <p14:cNvContentPartPr/>
              <p14:nvPr/>
            </p14:nvContentPartPr>
            <p14:xfrm>
              <a:off x="9213594" y="1875249"/>
              <a:ext cx="360" cy="360"/>
            </p14:xfrm>
          </p:contentPart>
        </mc:Choice>
        <mc:Fallback xmlns="">
          <p:pic>
            <p:nvPicPr>
              <p:cNvPr id="22" name="Ink 21"/>
              <p:cNvPicPr/>
              <p:nvPr/>
            </p:nvPicPr>
            <p:blipFill>
              <a:blip r:embed="rId10"/>
              <a:stretch>
                <a:fillRect/>
              </a:stretch>
            </p:blipFill>
            <p:spPr>
              <a:xfrm>
                <a:off x="9201714" y="1863369"/>
                <a:ext cx="24120" cy="2412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23" name="Ink 22"/>
              <p14:cNvContentPartPr/>
              <p14:nvPr/>
            </p14:nvContentPartPr>
            <p14:xfrm>
              <a:off x="9329154" y="3217689"/>
              <a:ext cx="11880" cy="360"/>
            </p14:xfrm>
          </p:contentPart>
        </mc:Choice>
        <mc:Fallback xmlns="">
          <p:pic>
            <p:nvPicPr>
              <p:cNvPr id="23" name="Ink 22"/>
              <p:cNvPicPr/>
              <p:nvPr/>
            </p:nvPicPr>
            <p:blipFill>
              <a:blip r:embed="rId12"/>
              <a:stretch>
                <a:fillRect/>
              </a:stretch>
            </p:blipFill>
            <p:spPr>
              <a:xfrm>
                <a:off x="9317274" y="3205809"/>
                <a:ext cx="35640" cy="2412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47" name="Ink 46"/>
              <p14:cNvContentPartPr/>
              <p14:nvPr/>
            </p14:nvContentPartPr>
            <p14:xfrm>
              <a:off x="5532594" y="2963169"/>
              <a:ext cx="718200" cy="903240"/>
            </p14:xfrm>
          </p:contentPart>
        </mc:Choice>
        <mc:Fallback xmlns="">
          <p:pic>
            <p:nvPicPr>
              <p:cNvPr id="47" name="Ink 46"/>
              <p:cNvPicPr/>
              <p:nvPr/>
            </p:nvPicPr>
            <p:blipFill>
              <a:blip r:embed="rId14"/>
              <a:stretch>
                <a:fillRect/>
              </a:stretch>
            </p:blipFill>
            <p:spPr>
              <a:xfrm>
                <a:off x="5520714" y="2951289"/>
                <a:ext cx="741960" cy="927000"/>
              </a:xfrm>
              <a:prstGeom prst="rect">
                <a:avLst/>
              </a:prstGeom>
            </p:spPr>
          </p:pic>
        </mc:Fallback>
      </mc:AlternateContent>
      <p:pic>
        <p:nvPicPr>
          <p:cNvPr id="52" name="Picture 51"/>
          <p:cNvPicPr>
            <a:picLocks noChangeAspect="1"/>
          </p:cNvPicPr>
          <p:nvPr/>
        </p:nvPicPr>
        <p:blipFill>
          <a:blip r:embed="rId15"/>
          <a:stretch>
            <a:fillRect/>
          </a:stretch>
        </p:blipFill>
        <p:spPr>
          <a:xfrm>
            <a:off x="3148314" y="2235385"/>
            <a:ext cx="5431965" cy="4073975"/>
          </a:xfrm>
          <a:prstGeom prst="rect">
            <a:avLst/>
          </a:prstGeom>
        </p:spPr>
      </p:pic>
      <p:sp>
        <p:nvSpPr>
          <p:cNvPr id="4" name="Title 3">
            <a:extLst>
              <a:ext uri="{FF2B5EF4-FFF2-40B4-BE49-F238E27FC236}">
                <a16:creationId xmlns:a16="http://schemas.microsoft.com/office/drawing/2014/main" id="{DDD607CE-7E2E-6993-12AC-3515ED2D6200}"/>
              </a:ext>
            </a:extLst>
          </p:cNvPr>
          <p:cNvSpPr>
            <a:spLocks noGrp="1"/>
          </p:cNvSpPr>
          <p:nvPr>
            <p:ph type="title"/>
          </p:nvPr>
        </p:nvSpPr>
        <p:spPr/>
        <p:txBody>
          <a:bodyPr>
            <a:normAutofit/>
          </a:bodyPr>
          <a:lstStyle/>
          <a:p>
            <a:r>
              <a:rPr lang="en-GB" dirty="0"/>
              <a:t>Y5/6 Residential trip to </a:t>
            </a:r>
            <a:r>
              <a:rPr lang="en-GB" dirty="0" err="1"/>
              <a:t>Maes</a:t>
            </a:r>
            <a:r>
              <a:rPr lang="en-GB" dirty="0"/>
              <a:t>-y-</a:t>
            </a:r>
            <a:r>
              <a:rPr lang="en-GB" dirty="0" err="1"/>
              <a:t>nant</a:t>
            </a:r>
            <a:br>
              <a:rPr lang="en-GB" dirty="0"/>
            </a:br>
            <a:r>
              <a:rPr lang="en-GB" dirty="0"/>
              <a:t>19</a:t>
            </a:r>
            <a:r>
              <a:rPr lang="en-GB" baseline="30000" dirty="0"/>
              <a:t>th</a:t>
            </a:r>
            <a:r>
              <a:rPr lang="en-GB" dirty="0"/>
              <a:t>-21</a:t>
            </a:r>
            <a:r>
              <a:rPr lang="en-GB" baseline="30000" dirty="0"/>
              <a:t>st</a:t>
            </a:r>
            <a:r>
              <a:rPr lang="en-GB" dirty="0"/>
              <a:t>  March 2025 </a:t>
            </a:r>
            <a:endParaRPr lang="en-US" dirty="0"/>
          </a:p>
        </p:txBody>
      </p:sp>
    </p:spTree>
    <p:extLst>
      <p:ext uri="{BB962C8B-B14F-4D97-AF65-F5344CB8AC3E}">
        <p14:creationId xmlns:p14="http://schemas.microsoft.com/office/powerpoint/2010/main" val="160785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45066" y="316089"/>
            <a:ext cx="5960533" cy="523220"/>
          </a:xfrm>
          <a:prstGeom prst="rect">
            <a:avLst/>
          </a:prstGeom>
          <a:noFill/>
        </p:spPr>
        <p:txBody>
          <a:bodyPr wrap="square" rtlCol="0">
            <a:spAutoFit/>
          </a:bodyPr>
          <a:lstStyle/>
          <a:p>
            <a:r>
              <a:rPr lang="en-GB" sz="2800" dirty="0">
                <a:latin typeface="+mj-lt"/>
              </a:rPr>
              <a:t>So, where is it? How long will the coach journey take?</a:t>
            </a:r>
          </a:p>
        </p:txBody>
      </p:sp>
      <p:sp>
        <p:nvSpPr>
          <p:cNvPr id="4" name="TextBox 3"/>
          <p:cNvSpPr txBox="1"/>
          <p:nvPr/>
        </p:nvSpPr>
        <p:spPr>
          <a:xfrm>
            <a:off x="496711" y="4542681"/>
            <a:ext cx="3183467" cy="1384995"/>
          </a:xfrm>
          <a:prstGeom prst="rect">
            <a:avLst/>
          </a:prstGeom>
          <a:noFill/>
        </p:spPr>
        <p:txBody>
          <a:bodyPr wrap="square" rtlCol="0">
            <a:spAutoFit/>
          </a:bodyPr>
          <a:lstStyle/>
          <a:p>
            <a:r>
              <a:rPr lang="en-GB" sz="2800" dirty="0"/>
              <a:t>The journey will take approximately 1hr 50 minutes by coach</a:t>
            </a:r>
          </a:p>
        </p:txBody>
      </p:sp>
      <p:sp>
        <p:nvSpPr>
          <p:cNvPr id="5" name="TextBox 4"/>
          <p:cNvSpPr txBox="1"/>
          <p:nvPr/>
        </p:nvSpPr>
        <p:spPr>
          <a:xfrm>
            <a:off x="745066" y="1238351"/>
            <a:ext cx="2957689" cy="1200329"/>
          </a:xfrm>
          <a:prstGeom prst="rect">
            <a:avLst/>
          </a:prstGeom>
          <a:noFill/>
        </p:spPr>
        <p:txBody>
          <a:bodyPr wrap="square" rtlCol="0">
            <a:spAutoFit/>
          </a:bodyPr>
          <a:lstStyle/>
          <a:p>
            <a:r>
              <a:rPr lang="en-GB" sz="3600" dirty="0"/>
              <a:t>The centre is in Wrexham.</a:t>
            </a:r>
          </a:p>
        </p:txBody>
      </p:sp>
      <p:pic>
        <p:nvPicPr>
          <p:cNvPr id="2" name="Picture 5">
            <a:extLst>
              <a:ext uri="{FF2B5EF4-FFF2-40B4-BE49-F238E27FC236}">
                <a16:creationId xmlns:a16="http://schemas.microsoft.com/office/drawing/2014/main" id="{A75ED4B9-C5D3-CAA7-3A85-823954600C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11824" y="504063"/>
            <a:ext cx="2703141" cy="5849874"/>
          </a:xfrm>
          <a:prstGeom prst="rect">
            <a:avLst/>
          </a:prstGeom>
        </p:spPr>
      </p:pic>
      <p:pic>
        <p:nvPicPr>
          <p:cNvPr id="6" name="Picture 6">
            <a:extLst>
              <a:ext uri="{FF2B5EF4-FFF2-40B4-BE49-F238E27FC236}">
                <a16:creationId xmlns:a16="http://schemas.microsoft.com/office/drawing/2014/main" id="{249191F9-B2A8-20D2-86A2-CFA4D39794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02608" y="951421"/>
            <a:ext cx="3955354" cy="4976255"/>
          </a:xfrm>
          <a:prstGeom prst="rect">
            <a:avLst/>
          </a:prstGeom>
        </p:spPr>
      </p:pic>
    </p:spTree>
    <p:extLst>
      <p:ext uri="{BB962C8B-B14F-4D97-AF65-F5344CB8AC3E}">
        <p14:creationId xmlns:p14="http://schemas.microsoft.com/office/powerpoint/2010/main" val="3740007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 </a:t>
            </a:r>
            <a:r>
              <a:rPr lang="en-US" dirty="0"/>
              <a:t>Activity Plans </a:t>
            </a:r>
            <a:endParaRPr lang="en-GB" dirty="0"/>
          </a:p>
        </p:txBody>
      </p:sp>
      <p:sp>
        <p:nvSpPr>
          <p:cNvPr id="3" name="Content Placeholder 2"/>
          <p:cNvSpPr>
            <a:spLocks noGrp="1"/>
          </p:cNvSpPr>
          <p:nvPr>
            <p:ph idx="1"/>
          </p:nvPr>
        </p:nvSpPr>
        <p:spPr>
          <a:xfrm>
            <a:off x="770743" y="1843790"/>
            <a:ext cx="9720073" cy="4264402"/>
          </a:xfrm>
        </p:spPr>
        <p:txBody>
          <a:bodyPr>
            <a:normAutofit fontScale="92500" lnSpcReduction="20000"/>
          </a:bodyPr>
          <a:lstStyle/>
          <a:p>
            <a:r>
              <a:rPr lang="en-US" dirty="0"/>
              <a:t>During our stay at </a:t>
            </a:r>
            <a:r>
              <a:rPr lang="en-US" dirty="0" err="1"/>
              <a:t>Robinwood</a:t>
            </a:r>
            <a:r>
              <a:rPr lang="en-US" dirty="0"/>
              <a:t> we will be partaking in a number of Adventurous outdoor activities :</a:t>
            </a:r>
          </a:p>
          <a:p>
            <a:pPr>
              <a:buFont typeface="Wingdings" panose="05000000000000000000" pitchFamily="2" charset="2"/>
              <a:buChar char="v"/>
            </a:pPr>
            <a:r>
              <a:rPr lang="en-US" dirty="0"/>
              <a:t>Canoeing and raft building</a:t>
            </a:r>
          </a:p>
          <a:p>
            <a:pPr>
              <a:buFont typeface="Wingdings" panose="05000000000000000000" pitchFamily="2" charset="2"/>
              <a:buChar char="v"/>
            </a:pPr>
            <a:r>
              <a:rPr lang="en-US" dirty="0"/>
              <a:t>Giant swing</a:t>
            </a:r>
          </a:p>
          <a:p>
            <a:pPr>
              <a:buFont typeface="Wingdings" panose="05000000000000000000" pitchFamily="2" charset="2"/>
              <a:buChar char="v"/>
            </a:pPr>
            <a:r>
              <a:rPr lang="en-US" dirty="0"/>
              <a:t>Archery  </a:t>
            </a:r>
          </a:p>
          <a:p>
            <a:pPr>
              <a:buFont typeface="Wingdings" panose="05000000000000000000" pitchFamily="2" charset="2"/>
              <a:buChar char="v"/>
            </a:pPr>
            <a:r>
              <a:rPr lang="en-US" dirty="0"/>
              <a:t>Zip wires </a:t>
            </a:r>
          </a:p>
          <a:p>
            <a:pPr>
              <a:buFont typeface="Wingdings" panose="05000000000000000000" pitchFamily="2" charset="2"/>
              <a:buChar char="v"/>
            </a:pPr>
            <a:r>
              <a:rPr lang="en-US" dirty="0"/>
              <a:t>Indoor climbing and Trapeze</a:t>
            </a:r>
          </a:p>
          <a:p>
            <a:pPr>
              <a:buFont typeface="Wingdings" panose="05000000000000000000" pitchFamily="2" charset="2"/>
              <a:buChar char="v"/>
            </a:pPr>
            <a:r>
              <a:rPr lang="en-US" dirty="0"/>
              <a:t>Problem solving, The Quest and the Piranha Pool </a:t>
            </a:r>
          </a:p>
          <a:p>
            <a:pPr>
              <a:buFont typeface="Wingdings" panose="05000000000000000000" pitchFamily="2" charset="2"/>
              <a:buChar char="v"/>
            </a:pPr>
            <a:r>
              <a:rPr lang="en-US" dirty="0"/>
              <a:t>Caving</a:t>
            </a:r>
          </a:p>
          <a:p>
            <a:r>
              <a:rPr lang="en-US" dirty="0"/>
              <a:t>Dungeon Problem</a:t>
            </a:r>
          </a:p>
          <a:p>
            <a:r>
              <a:rPr lang="en-US" dirty="0"/>
              <a:t>Trapeze</a:t>
            </a:r>
            <a:r>
              <a:rPr lang="en-GB" dirty="0"/>
              <a:t> (This activity is only available in Wales at this centre as it has a high ropes course). </a:t>
            </a:r>
          </a:p>
          <a:p>
            <a:endParaRPr lang="en-GB" dirty="0"/>
          </a:p>
          <a:p>
            <a:endParaRPr lang="en-US" dirty="0"/>
          </a:p>
          <a:p>
            <a:pPr marL="0" indent="0">
              <a:buNone/>
            </a:pPr>
            <a:endParaRPr lang="en-US" dirty="0"/>
          </a:p>
          <a:p>
            <a:endParaRPr lang="en-US" dirty="0"/>
          </a:p>
          <a:p>
            <a:endParaRPr lang="en-US" dirty="0"/>
          </a:p>
          <a:p>
            <a:endParaRPr lang="en-US" dirty="0"/>
          </a:p>
          <a:p>
            <a:endParaRPr lang="en-US" dirty="0"/>
          </a:p>
          <a:p>
            <a:endParaRPr lang="en-US" dirty="0"/>
          </a:p>
          <a:p>
            <a:endParaRPr lang="en-US" dirty="0"/>
          </a:p>
          <a:p>
            <a:endParaRPr lang="en-GB" dirty="0"/>
          </a:p>
        </p:txBody>
      </p:sp>
    </p:spTree>
    <p:extLst>
      <p:ext uri="{BB962C8B-B14F-4D97-AF65-F5344CB8AC3E}">
        <p14:creationId xmlns:p14="http://schemas.microsoft.com/office/powerpoint/2010/main" val="35359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
                                            <p:txEl>
                                              <p:pRg st="8" end="8"/>
                                            </p:txEl>
                                          </p:spTgt>
                                        </p:tgtEl>
                                        <p:attrNameLst>
                                          <p:attrName>style.visibility</p:attrName>
                                        </p:attrNameLst>
                                      </p:cBhvr>
                                      <p:to>
                                        <p:strVal val="visible"/>
                                      </p:to>
                                    </p:set>
                                    <p:animEffect transition="in" filter="fade">
                                      <p:cBhvr>
                                        <p:cTn id="56" dur="1000"/>
                                        <p:tgtEl>
                                          <p:spTgt spid="3">
                                            <p:txEl>
                                              <p:pRg st="8" end="8"/>
                                            </p:txEl>
                                          </p:spTgt>
                                        </p:tgtEl>
                                      </p:cBhvr>
                                    </p:animEffect>
                                    <p:anim calcmode="lin" valueType="num">
                                      <p:cBhvr>
                                        <p:cTn id="5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3">
                                            <p:txEl>
                                              <p:pRg st="9" end="9"/>
                                            </p:txEl>
                                          </p:spTgt>
                                        </p:tgtEl>
                                        <p:attrNameLst>
                                          <p:attrName>style.visibility</p:attrName>
                                        </p:attrNameLst>
                                      </p:cBhvr>
                                      <p:to>
                                        <p:strVal val="visible"/>
                                      </p:to>
                                    </p:set>
                                    <p:animEffect transition="in" filter="fade">
                                      <p:cBhvr>
                                        <p:cTn id="63" dur="1000"/>
                                        <p:tgtEl>
                                          <p:spTgt spid="3">
                                            <p:txEl>
                                              <p:pRg st="9" end="9"/>
                                            </p:txEl>
                                          </p:spTgt>
                                        </p:tgtEl>
                                      </p:cBhvr>
                                    </p:animEffect>
                                    <p:anim calcmode="lin" valueType="num">
                                      <p:cBhvr>
                                        <p:cTn id="64"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EE168B49-8AB0-4379-E1C8-FC7B42F816C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97195" y="534738"/>
            <a:ext cx="10232805" cy="6049210"/>
          </a:xfrm>
        </p:spPr>
      </p:pic>
    </p:spTree>
    <p:extLst>
      <p:ext uri="{BB962C8B-B14F-4D97-AF65-F5344CB8AC3E}">
        <p14:creationId xmlns:p14="http://schemas.microsoft.com/office/powerpoint/2010/main" val="3703509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02952" y="314793"/>
            <a:ext cx="3689077" cy="2459111"/>
          </a:xfrm>
          <a:prstGeom prst="rect">
            <a:avLst/>
          </a:prstGeom>
          <a:ln w="12700">
            <a:solidFill>
              <a:schemeClr val="accent1"/>
            </a:solidFill>
          </a:ln>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2201" y="1243204"/>
            <a:ext cx="3590722" cy="2076139"/>
          </a:xfrm>
          <a:prstGeom prst="rect">
            <a:avLst/>
          </a:prstGeom>
          <a:ln w="12700">
            <a:solidFill>
              <a:schemeClr val="accent1"/>
            </a:solidFill>
          </a:ln>
        </p:spPr>
      </p:pic>
      <p:pic>
        <p:nvPicPr>
          <p:cNvPr id="4" name="Picture 3"/>
          <p:cNvPicPr>
            <a:picLocks/>
          </p:cNvPicPr>
          <p:nvPr/>
        </p:nvPicPr>
        <p:blipFill>
          <a:blip r:embed="rId5" cstate="print">
            <a:extLst>
              <a:ext uri="{28A0092B-C50C-407E-A947-70E740481C1C}">
                <a14:useLocalDpi xmlns:a14="http://schemas.microsoft.com/office/drawing/2010/main" val="0"/>
              </a:ext>
            </a:extLst>
          </a:blip>
          <a:stretch>
            <a:fillRect/>
          </a:stretch>
        </p:blipFill>
        <p:spPr>
          <a:xfrm>
            <a:off x="493923" y="3940414"/>
            <a:ext cx="3891811" cy="2439260"/>
          </a:xfrm>
          <a:prstGeom prst="rect">
            <a:avLst/>
          </a:prstGeom>
          <a:ln w="12700">
            <a:solidFill>
              <a:schemeClr val="accent1"/>
            </a:solidFill>
          </a:ln>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82523" y="699513"/>
            <a:ext cx="3672001" cy="2448000"/>
          </a:xfrm>
          <a:prstGeom prst="rect">
            <a:avLst/>
          </a:prstGeom>
          <a:ln w="12700">
            <a:solidFill>
              <a:schemeClr val="accent1"/>
            </a:solidFill>
          </a:ln>
        </p:spPr>
      </p:pic>
      <p:pic>
        <p:nvPicPr>
          <p:cNvPr id="6" name="Picture 5"/>
          <p:cNvPicPr>
            <a:picLocks/>
          </p:cNvPicPr>
          <p:nvPr/>
        </p:nvPicPr>
        <p:blipFill>
          <a:blip r:embed="rId7" cstate="print">
            <a:extLst>
              <a:ext uri="{28A0092B-C50C-407E-A947-70E740481C1C}">
                <a14:useLocalDpi xmlns:a14="http://schemas.microsoft.com/office/drawing/2010/main" val="0"/>
              </a:ext>
            </a:extLst>
          </a:blip>
          <a:stretch>
            <a:fillRect/>
          </a:stretch>
        </p:blipFill>
        <p:spPr>
          <a:xfrm>
            <a:off x="5012071" y="3648293"/>
            <a:ext cx="3672000" cy="2448000"/>
          </a:xfrm>
          <a:prstGeom prst="rect">
            <a:avLst/>
          </a:prstGeom>
          <a:ln w="12700">
            <a:solidFill>
              <a:schemeClr val="accent1"/>
            </a:solidFill>
          </a:ln>
        </p:spPr>
      </p:pic>
      <p:pic>
        <p:nvPicPr>
          <p:cNvPr id="7"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8771887" y="3726841"/>
            <a:ext cx="3464712" cy="23876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a:extLst>
              <a:ext uri="{FF2B5EF4-FFF2-40B4-BE49-F238E27FC236}">
                <a16:creationId xmlns:a16="http://schemas.microsoft.com/office/drawing/2014/main" id="{E67497FF-562C-D9A4-D436-F1E758AAEF67}"/>
              </a:ext>
            </a:extLst>
          </p:cNvPr>
          <p:cNvSpPr txBox="1"/>
          <p:nvPr/>
        </p:nvSpPr>
        <p:spPr>
          <a:xfrm>
            <a:off x="493923" y="314793"/>
            <a:ext cx="3891811" cy="769441"/>
          </a:xfrm>
          <a:prstGeom prst="rect">
            <a:avLst/>
          </a:prstGeom>
          <a:noFill/>
        </p:spPr>
        <p:txBody>
          <a:bodyPr wrap="square" rtlCol="0">
            <a:spAutoFit/>
          </a:bodyPr>
          <a:lstStyle/>
          <a:p>
            <a:r>
              <a:rPr lang="en-US" sz="2200" dirty="0"/>
              <a:t>Photographs of some of the activities</a:t>
            </a:r>
            <a:endParaRPr lang="en-GB" sz="2200" dirty="0"/>
          </a:p>
        </p:txBody>
      </p:sp>
    </p:spTree>
    <p:extLst>
      <p:ext uri="{BB962C8B-B14F-4D97-AF65-F5344CB8AC3E}">
        <p14:creationId xmlns:p14="http://schemas.microsoft.com/office/powerpoint/2010/main" val="2380723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2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down)">
                                      <p:cBhvr>
                                        <p:cTn id="3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0BE918D-A105-D128-3D7B-55679C6A1C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4067" y="667768"/>
            <a:ext cx="10168612" cy="5875439"/>
          </a:xfrm>
          <a:prstGeom prst="rect">
            <a:avLst/>
          </a:prstGeom>
        </p:spPr>
      </p:pic>
      <p:sp>
        <p:nvSpPr>
          <p:cNvPr id="3" name="TextBox 2">
            <a:extLst>
              <a:ext uri="{FF2B5EF4-FFF2-40B4-BE49-F238E27FC236}">
                <a16:creationId xmlns:a16="http://schemas.microsoft.com/office/drawing/2014/main" id="{27EE5977-56A8-CB82-CA47-BF81FDFCBC4D}"/>
              </a:ext>
            </a:extLst>
          </p:cNvPr>
          <p:cNvSpPr txBox="1"/>
          <p:nvPr/>
        </p:nvSpPr>
        <p:spPr>
          <a:xfrm>
            <a:off x="479684" y="298436"/>
            <a:ext cx="4302177" cy="430887"/>
          </a:xfrm>
          <a:prstGeom prst="rect">
            <a:avLst/>
          </a:prstGeom>
          <a:noFill/>
        </p:spPr>
        <p:txBody>
          <a:bodyPr wrap="square" rtlCol="0">
            <a:spAutoFit/>
          </a:bodyPr>
          <a:lstStyle/>
          <a:p>
            <a:r>
              <a:rPr lang="en-US" sz="2200" dirty="0"/>
              <a:t>High Ropes and Trapeze course</a:t>
            </a:r>
            <a:endParaRPr lang="en-GB" sz="2200" dirty="0"/>
          </a:p>
        </p:txBody>
      </p:sp>
    </p:spTree>
    <p:extLst>
      <p:ext uri="{BB962C8B-B14F-4D97-AF65-F5344CB8AC3E}">
        <p14:creationId xmlns:p14="http://schemas.microsoft.com/office/powerpoint/2010/main" val="31980085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F3DB59-248A-4753-BE32-45D4AAD776C6}"/>
              </a:ext>
            </a:extLst>
          </p:cNvPr>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1352359" y="955370"/>
            <a:ext cx="3672000" cy="2448000"/>
          </a:xfrm>
          <a:prstGeom prst="rect">
            <a:avLst/>
          </a:prstGeom>
          <a:ln w="12700">
            <a:solidFill>
              <a:schemeClr val="accent1"/>
            </a:solidFill>
          </a:ln>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580" y="3685702"/>
            <a:ext cx="3671546" cy="2448000"/>
          </a:xfrm>
          <a:prstGeom prst="rect">
            <a:avLst/>
          </a:prstGeom>
          <a:ln w="12700">
            <a:solidFill>
              <a:schemeClr val="accent1"/>
            </a:solidFill>
          </a:ln>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69524" y="503760"/>
            <a:ext cx="3600399" cy="2400266"/>
          </a:xfrm>
          <a:prstGeom prst="rect">
            <a:avLst/>
          </a:prstGeom>
          <a:ln w="12700">
            <a:solidFill>
              <a:schemeClr val="accent1"/>
            </a:solidFill>
          </a:ln>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5105" y="3688103"/>
            <a:ext cx="3321790" cy="2214527"/>
          </a:xfrm>
          <a:prstGeom prst="rect">
            <a:avLst/>
          </a:prstGeom>
          <a:ln w="12700">
            <a:solidFill>
              <a:schemeClr val="accent1"/>
            </a:solidFill>
          </a:ln>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122521" y="3391116"/>
            <a:ext cx="3672000" cy="2448000"/>
          </a:xfrm>
          <a:prstGeom prst="rect">
            <a:avLst/>
          </a:prstGeom>
          <a:ln w="12700">
            <a:solidFill>
              <a:schemeClr val="accent1"/>
            </a:solidFill>
          </a:ln>
        </p:spPr>
      </p:pic>
      <p:sp>
        <p:nvSpPr>
          <p:cNvPr id="7" name="TextBox 6">
            <a:extLst>
              <a:ext uri="{FF2B5EF4-FFF2-40B4-BE49-F238E27FC236}">
                <a16:creationId xmlns:a16="http://schemas.microsoft.com/office/drawing/2014/main" id="{15A09F13-A9B1-F30E-6480-61BC74AA3496}"/>
              </a:ext>
            </a:extLst>
          </p:cNvPr>
          <p:cNvSpPr txBox="1"/>
          <p:nvPr/>
        </p:nvSpPr>
        <p:spPr>
          <a:xfrm>
            <a:off x="442213" y="288317"/>
            <a:ext cx="4849315" cy="430887"/>
          </a:xfrm>
          <a:prstGeom prst="rect">
            <a:avLst/>
          </a:prstGeom>
          <a:noFill/>
        </p:spPr>
        <p:txBody>
          <a:bodyPr wrap="square" rtlCol="0">
            <a:spAutoFit/>
          </a:bodyPr>
          <a:lstStyle/>
          <a:p>
            <a:r>
              <a:rPr lang="en-US" sz="2200" dirty="0"/>
              <a:t>Photographs of some of the activities</a:t>
            </a:r>
            <a:endParaRPr lang="en-GB" sz="2200" dirty="0"/>
          </a:p>
        </p:txBody>
      </p:sp>
    </p:spTree>
    <p:extLst>
      <p:ext uri="{BB962C8B-B14F-4D97-AF65-F5344CB8AC3E}">
        <p14:creationId xmlns:p14="http://schemas.microsoft.com/office/powerpoint/2010/main" val="4112648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
                                          </p:val>
                                        </p:tav>
                                        <p:tav tm="100000">
                                          <p:val>
                                            <p:strVal val="#ppt_x"/>
                                          </p:val>
                                        </p:tav>
                                      </p:tavLst>
                                    </p:anim>
                                    <p:anim calcmode="lin" valueType="num">
                                      <p:cBhvr>
                                        <p:cTn id="3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8340958" y="98329"/>
            <a:ext cx="3681877" cy="2761408"/>
          </a:xfrm>
          <a:prstGeom prst="rect">
            <a:avLst/>
          </a:prstGeom>
          <a:noFill/>
          <a:ln w="12700">
            <a:solidFill>
              <a:schemeClr val="accent1"/>
            </a:solidFill>
            <a:miter lim="800000"/>
            <a:headEnd/>
            <a:tailEnd/>
          </a:ln>
          <a:effectLst/>
        </p:spPr>
      </p:pic>
      <p:pic>
        <p:nvPicPr>
          <p:cNvPr id="6"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8890000" y="4227226"/>
            <a:ext cx="3135881" cy="2351912"/>
          </a:xfrm>
          <a:prstGeom prst="rect">
            <a:avLst/>
          </a:prstGeom>
          <a:noFill/>
          <a:ln w="12700">
            <a:solidFill>
              <a:schemeClr val="accent1"/>
            </a:solidFill>
            <a:miter lim="800000"/>
            <a:headEnd/>
            <a:tailEnd/>
          </a:ln>
          <a:effectLst/>
        </p:spPr>
      </p:pic>
      <p:sp>
        <p:nvSpPr>
          <p:cNvPr id="2" name="Title 1"/>
          <p:cNvSpPr>
            <a:spLocks noGrp="1"/>
          </p:cNvSpPr>
          <p:nvPr>
            <p:ph type="title"/>
          </p:nvPr>
        </p:nvSpPr>
        <p:spPr>
          <a:xfrm>
            <a:off x="169164" y="133579"/>
            <a:ext cx="8720836" cy="1345454"/>
          </a:xfrm>
        </p:spPr>
        <p:txBody>
          <a:bodyPr/>
          <a:lstStyle/>
          <a:p>
            <a:r>
              <a:rPr lang="en-US" dirty="0"/>
              <a:t>What happens overnight </a:t>
            </a:r>
            <a:endParaRPr lang="en-GB" dirty="0"/>
          </a:p>
        </p:txBody>
      </p:sp>
      <p:sp>
        <p:nvSpPr>
          <p:cNvPr id="3" name="Content Placeholder 2"/>
          <p:cNvSpPr>
            <a:spLocks noGrp="1"/>
          </p:cNvSpPr>
          <p:nvPr>
            <p:ph idx="1"/>
          </p:nvPr>
        </p:nvSpPr>
        <p:spPr>
          <a:xfrm>
            <a:off x="169164" y="1244185"/>
            <a:ext cx="9409551" cy="4982206"/>
          </a:xfrm>
        </p:spPr>
        <p:txBody>
          <a:bodyPr>
            <a:normAutofit fontScale="92500" lnSpcReduction="20000"/>
          </a:bodyPr>
          <a:lstStyle/>
          <a:p>
            <a:pPr>
              <a:buFont typeface="Wingdings" panose="05000000000000000000" pitchFamily="2" charset="2"/>
              <a:buChar char="v"/>
            </a:pPr>
            <a:r>
              <a:rPr lang="en-US" sz="2600" dirty="0"/>
              <a:t> The children will be split into boys and girls dormitories- all children have chosen </a:t>
            </a:r>
            <a:r>
              <a:rPr lang="en-GB" sz="2600" dirty="0"/>
              <a:t>at least one </a:t>
            </a:r>
            <a:r>
              <a:rPr lang="en-US" sz="2600" dirty="0"/>
              <a:t>room buddy to be with. </a:t>
            </a:r>
          </a:p>
          <a:p>
            <a:pPr>
              <a:buFont typeface="Wingdings" panose="05000000000000000000" pitchFamily="2" charset="2"/>
              <a:buChar char="v"/>
            </a:pPr>
            <a:r>
              <a:rPr lang="en-US" sz="2600" dirty="0"/>
              <a:t> Robinwood have staff on duty overnight who </a:t>
            </a:r>
            <a:r>
              <a:rPr lang="en-GB" sz="2600" dirty="0"/>
              <a:t>monitor the rooms </a:t>
            </a:r>
            <a:r>
              <a:rPr lang="en-US" sz="2600" dirty="0"/>
              <a:t>alongside the Buxworth staff.</a:t>
            </a:r>
          </a:p>
          <a:p>
            <a:pPr>
              <a:buFont typeface="Wingdings" panose="05000000000000000000" pitchFamily="2" charset="2"/>
              <a:buChar char="v"/>
            </a:pPr>
            <a:r>
              <a:rPr lang="en-US" sz="2600" dirty="0"/>
              <a:t> Robinwood provide all the bedding required and have spares if required. We have used the information that you have given to us on the form.</a:t>
            </a:r>
          </a:p>
          <a:p>
            <a:pPr>
              <a:buFont typeface="Wingdings" panose="05000000000000000000" pitchFamily="2" charset="2"/>
              <a:buChar char="v"/>
            </a:pPr>
            <a:r>
              <a:rPr lang="en-US" sz="2600" dirty="0"/>
              <a:t> Robinwood and </a:t>
            </a:r>
            <a:r>
              <a:rPr lang="en-US" sz="2600" dirty="0" err="1"/>
              <a:t>Buxworth</a:t>
            </a:r>
            <a:r>
              <a:rPr lang="en-US" sz="2600" dirty="0"/>
              <a:t> staff have set the times of lights out and for getting up in the morning</a:t>
            </a:r>
            <a:r>
              <a:rPr lang="en-GB" sz="2600" dirty="0"/>
              <a:t>.</a:t>
            </a:r>
          </a:p>
          <a:p>
            <a:pPr>
              <a:buFont typeface="Wingdings" panose="05000000000000000000" pitchFamily="2" charset="2"/>
              <a:buChar char="v"/>
            </a:pPr>
            <a:r>
              <a:rPr lang="en-GB" sz="2600" dirty="0"/>
              <a:t> The staff will wake the children in the morning and tell them what they will need for the day ahead at breakfast time. </a:t>
            </a:r>
          </a:p>
          <a:p>
            <a:pPr>
              <a:buFont typeface="Wingdings" panose="05000000000000000000" pitchFamily="2" charset="2"/>
              <a:buChar char="v"/>
            </a:pPr>
            <a:r>
              <a:rPr lang="en-GB" sz="2600" dirty="0"/>
              <a:t> The children will be super tired at the end of each day. Their schedule is non-stop from 7.30am- 8.00pm!</a:t>
            </a:r>
          </a:p>
          <a:p>
            <a:pPr>
              <a:buFont typeface="Wingdings" panose="05000000000000000000" pitchFamily="2" charset="2"/>
              <a:buChar char="v"/>
            </a:pPr>
            <a:r>
              <a:rPr lang="en-GB" sz="2600" dirty="0"/>
              <a:t> There is very little time to miss home!</a:t>
            </a:r>
          </a:p>
          <a:p>
            <a:endParaRPr lang="en-US" dirty="0"/>
          </a:p>
          <a:p>
            <a:endParaRPr lang="en-GB" dirty="0"/>
          </a:p>
        </p:txBody>
      </p:sp>
    </p:spTree>
    <p:extLst>
      <p:ext uri="{BB962C8B-B14F-4D97-AF65-F5344CB8AC3E}">
        <p14:creationId xmlns:p14="http://schemas.microsoft.com/office/powerpoint/2010/main" val="24992986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7">
            <a:extLst>
              <a:ext uri="{FF2B5EF4-FFF2-40B4-BE49-F238E27FC236}">
                <a16:creationId xmlns:a16="http://schemas.microsoft.com/office/drawing/2014/main" id="{B4245E8A-8D9B-3A7A-D2A2-9334C72876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5264" y="-267368"/>
            <a:ext cx="11196052" cy="6851316"/>
          </a:xfrm>
          <a:prstGeom prst="rect">
            <a:avLst/>
          </a:prstGeom>
        </p:spPr>
      </p:pic>
    </p:spTree>
    <p:extLst>
      <p:ext uri="{BB962C8B-B14F-4D97-AF65-F5344CB8AC3E}">
        <p14:creationId xmlns:p14="http://schemas.microsoft.com/office/powerpoint/2010/main" val="36470614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55E65A30-B8AE-023A-46CE-76471BD2A0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4421" y="608264"/>
            <a:ext cx="11363158" cy="6249736"/>
          </a:xfrm>
          <a:prstGeom prst="rect">
            <a:avLst/>
          </a:prstGeom>
        </p:spPr>
      </p:pic>
    </p:spTree>
    <p:extLst>
      <p:ext uri="{BB962C8B-B14F-4D97-AF65-F5344CB8AC3E}">
        <p14:creationId xmlns:p14="http://schemas.microsoft.com/office/powerpoint/2010/main" val="8722042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321008" y="157432"/>
            <a:ext cx="9121140" cy="6543135"/>
          </a:xfrm>
          <a:prstGeom prst="rect">
            <a:avLst/>
          </a:prstGeom>
        </p:spPr>
      </p:pic>
    </p:spTree>
    <p:extLst>
      <p:ext uri="{BB962C8B-B14F-4D97-AF65-F5344CB8AC3E}">
        <p14:creationId xmlns:p14="http://schemas.microsoft.com/office/powerpoint/2010/main" val="24040030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747192" y="182880"/>
            <a:ext cx="8791268" cy="6562143"/>
          </a:xfrm>
          <a:prstGeom prst="rect">
            <a:avLst/>
          </a:prstGeom>
        </p:spPr>
      </p:pic>
    </p:spTree>
    <p:extLst>
      <p:ext uri="{BB962C8B-B14F-4D97-AF65-F5344CB8AC3E}">
        <p14:creationId xmlns:p14="http://schemas.microsoft.com/office/powerpoint/2010/main" val="24551369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D179CDDA-8BDD-CBB9-4037-92CF4FEE95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1580" y="334211"/>
            <a:ext cx="11590420" cy="6471942"/>
          </a:xfrm>
          <a:prstGeom prst="rect">
            <a:avLst/>
          </a:prstGeom>
        </p:spPr>
      </p:pic>
    </p:spTree>
    <p:extLst>
      <p:ext uri="{BB962C8B-B14F-4D97-AF65-F5344CB8AC3E}">
        <p14:creationId xmlns:p14="http://schemas.microsoft.com/office/powerpoint/2010/main" val="40679311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u="sng" cap="none" dirty="0" err="1">
                <a:latin typeface="Arial" panose="020B0604020202020204" pitchFamily="34" charset="0"/>
                <a:cs typeface="Arial" panose="020B0604020202020204" pitchFamily="34" charset="0"/>
              </a:rPr>
              <a:t>Behaviour</a:t>
            </a:r>
            <a:r>
              <a:rPr lang="en-US" sz="3200" u="sng" cap="none" dirty="0">
                <a:latin typeface="Arial" panose="020B0604020202020204" pitchFamily="34" charset="0"/>
                <a:cs typeface="Arial" panose="020B0604020202020204" pitchFamily="34" charset="0"/>
              </a:rPr>
              <a:t> Expectations</a:t>
            </a:r>
            <a:r>
              <a:rPr lang="en-US" sz="3200" cap="none" dirty="0">
                <a:latin typeface="Arial" panose="020B0604020202020204" pitchFamily="34" charset="0"/>
                <a:cs typeface="Arial" panose="020B0604020202020204" pitchFamily="34" charset="0"/>
              </a:rPr>
              <a:t>. </a:t>
            </a:r>
            <a:endParaRPr lang="en-GB" sz="3200" cap="none"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024128" y="1873770"/>
            <a:ext cx="10143744" cy="4399014"/>
          </a:xfrm>
        </p:spPr>
        <p:txBody>
          <a:bodyPr>
            <a:normAutofit/>
          </a:bodyPr>
          <a:lstStyle/>
          <a:p>
            <a:pPr>
              <a:buFont typeface="Wingdings" panose="05000000000000000000" pitchFamily="2" charset="2"/>
              <a:buChar char="v"/>
            </a:pPr>
            <a:r>
              <a:rPr lang="en-US" dirty="0"/>
              <a:t> We will follow the code of conduct that has been given to us by the Robinwood activity </a:t>
            </a:r>
            <a:r>
              <a:rPr lang="en-US" dirty="0" err="1"/>
              <a:t>centre</a:t>
            </a:r>
            <a:r>
              <a:rPr lang="en-US" dirty="0"/>
              <a:t>.</a:t>
            </a:r>
          </a:p>
          <a:p>
            <a:pPr>
              <a:buFont typeface="Wingdings" panose="05000000000000000000" pitchFamily="2" charset="2"/>
              <a:buChar char="v"/>
            </a:pPr>
            <a:r>
              <a:rPr lang="en-US" dirty="0"/>
              <a:t> We would like you to go through this with your child so that they know what will be expected of them with regard to their behavior whilst they are away with us.</a:t>
            </a:r>
          </a:p>
          <a:p>
            <a:pPr>
              <a:buFont typeface="Wingdings" panose="05000000000000000000" pitchFamily="2" charset="2"/>
              <a:buChar char="v"/>
            </a:pPr>
            <a:r>
              <a:rPr lang="en-US" dirty="0"/>
              <a:t> As a school staff we will also expect that the children follow our </a:t>
            </a:r>
            <a:r>
              <a:rPr lang="en-US" dirty="0" err="1"/>
              <a:t>Buxworth</a:t>
            </a:r>
            <a:r>
              <a:rPr lang="en-US" dirty="0"/>
              <a:t> school rules and values. </a:t>
            </a:r>
          </a:p>
          <a:p>
            <a:pPr>
              <a:buFont typeface="Wingdings" panose="05000000000000000000" pitchFamily="2" charset="2"/>
              <a:buChar char="v"/>
            </a:pPr>
            <a:r>
              <a:rPr lang="en-US" dirty="0"/>
              <a:t> If there is any disregard for these or if there is any behavior that is deemed unsafe then we will phone you and immediately ask you to collect your child from the trip.</a:t>
            </a:r>
          </a:p>
          <a:p>
            <a:r>
              <a:rPr lang="en-US" dirty="0"/>
              <a:t> </a:t>
            </a:r>
            <a:endParaRPr lang="en-GB" dirty="0"/>
          </a:p>
        </p:txBody>
      </p:sp>
    </p:spTree>
    <p:extLst>
      <p:ext uri="{BB962C8B-B14F-4D97-AF65-F5344CB8AC3E}">
        <p14:creationId xmlns:p14="http://schemas.microsoft.com/office/powerpoint/2010/main" val="7400581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2785"/>
            <a:ext cx="6115792" cy="3943350"/>
          </a:xfrm>
          <a:prstGeom prst="rect">
            <a:avLst/>
          </a:prstGeom>
        </p:spPr>
      </p:pic>
      <p:pic>
        <p:nvPicPr>
          <p:cNvPr id="3" name="Picture 2"/>
          <p:cNvPicPr>
            <a:picLocks noChangeAspect="1"/>
          </p:cNvPicPr>
          <p:nvPr/>
        </p:nvPicPr>
        <p:blipFill>
          <a:blip r:embed="rId3"/>
          <a:stretch>
            <a:fillRect/>
          </a:stretch>
        </p:blipFill>
        <p:spPr>
          <a:xfrm>
            <a:off x="211611" y="4092103"/>
            <a:ext cx="6265636" cy="2502478"/>
          </a:xfrm>
          <a:prstGeom prst="rect">
            <a:avLst/>
          </a:prstGeom>
        </p:spPr>
      </p:pic>
      <p:pic>
        <p:nvPicPr>
          <p:cNvPr id="4" name="Picture 3"/>
          <p:cNvPicPr>
            <a:picLocks noChangeAspect="1"/>
          </p:cNvPicPr>
          <p:nvPr/>
        </p:nvPicPr>
        <p:blipFill>
          <a:blip r:embed="rId4"/>
          <a:stretch>
            <a:fillRect/>
          </a:stretch>
        </p:blipFill>
        <p:spPr>
          <a:xfrm>
            <a:off x="6477247" y="307584"/>
            <a:ext cx="5267325" cy="4213699"/>
          </a:xfrm>
          <a:prstGeom prst="rect">
            <a:avLst/>
          </a:prstGeom>
        </p:spPr>
      </p:pic>
      <p:pic>
        <p:nvPicPr>
          <p:cNvPr id="5" name="Picture 4"/>
          <p:cNvPicPr>
            <a:picLocks noChangeAspect="1"/>
          </p:cNvPicPr>
          <p:nvPr/>
        </p:nvPicPr>
        <p:blipFill>
          <a:blip r:embed="rId5"/>
          <a:stretch>
            <a:fillRect/>
          </a:stretch>
        </p:blipFill>
        <p:spPr>
          <a:xfrm>
            <a:off x="6477247" y="4521284"/>
            <a:ext cx="5153025" cy="2073297"/>
          </a:xfrm>
          <a:prstGeom prst="rect">
            <a:avLst/>
          </a:prstGeom>
        </p:spPr>
      </p:pic>
    </p:spTree>
    <p:extLst>
      <p:ext uri="{BB962C8B-B14F-4D97-AF65-F5344CB8AC3E}">
        <p14:creationId xmlns:p14="http://schemas.microsoft.com/office/powerpoint/2010/main" val="158537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325880" y="70624"/>
            <a:ext cx="9326880" cy="6626139"/>
          </a:xfrm>
          <a:prstGeom prst="rect">
            <a:avLst/>
          </a:prstGeom>
        </p:spPr>
      </p:pic>
    </p:spTree>
    <p:extLst>
      <p:ext uri="{BB962C8B-B14F-4D97-AF65-F5344CB8AC3E}">
        <p14:creationId xmlns:p14="http://schemas.microsoft.com/office/powerpoint/2010/main" val="33628257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9897" y="731520"/>
            <a:ext cx="11182233" cy="5577840"/>
          </a:xfrm>
        </p:spPr>
        <p:txBody>
          <a:bodyPr>
            <a:normAutofit fontScale="92500" lnSpcReduction="20000"/>
          </a:bodyPr>
          <a:lstStyle/>
          <a:p>
            <a:r>
              <a:rPr lang="en-US" sz="4000" b="1" u="sng" dirty="0"/>
              <a:t>Medication </a:t>
            </a:r>
          </a:p>
          <a:p>
            <a:endParaRPr lang="en-US" sz="2800" dirty="0"/>
          </a:p>
          <a:p>
            <a:pPr>
              <a:buFont typeface="Wingdings" panose="05000000000000000000" pitchFamily="2" charset="2"/>
              <a:buChar char="v"/>
            </a:pPr>
            <a:r>
              <a:rPr lang="en-US" sz="2800" dirty="0"/>
              <a:t> Will be kept in a locked box and will be administered by a </a:t>
            </a:r>
            <a:r>
              <a:rPr lang="en-GB" sz="2800" dirty="0"/>
              <a:t>Buxworth school </a:t>
            </a:r>
            <a:r>
              <a:rPr lang="en-US" sz="2800" dirty="0"/>
              <a:t>staff member as required.</a:t>
            </a:r>
          </a:p>
          <a:p>
            <a:pPr>
              <a:buFont typeface="Wingdings" panose="05000000000000000000" pitchFamily="2" charset="2"/>
              <a:buChar char="v"/>
            </a:pPr>
            <a:r>
              <a:rPr lang="en-US" sz="2800" dirty="0"/>
              <a:t> Any children needing inhalers will need to keep their own</a:t>
            </a:r>
            <a:r>
              <a:rPr lang="en-GB" sz="2800" dirty="0"/>
              <a:t> with them at all times. This can be given to a member of Buxworth staff or their instructor for their day-time activities- PLEASE ALSO </a:t>
            </a:r>
            <a:r>
              <a:rPr lang="en-US" sz="2800" dirty="0"/>
              <a:t>send a spare for the medical box.</a:t>
            </a:r>
          </a:p>
          <a:p>
            <a:pPr>
              <a:buFont typeface="Wingdings" panose="05000000000000000000" pitchFamily="2" charset="2"/>
              <a:buChar char="v"/>
            </a:pPr>
            <a:r>
              <a:rPr lang="en-US" sz="2800" dirty="0"/>
              <a:t> PLEASE ONLY send any medication you have said is essential on the form.</a:t>
            </a:r>
          </a:p>
          <a:p>
            <a:pPr>
              <a:buFont typeface="Wingdings" panose="05000000000000000000" pitchFamily="2" charset="2"/>
              <a:buChar char="v"/>
            </a:pPr>
            <a:r>
              <a:rPr lang="en-US" sz="2800" dirty="0"/>
              <a:t> Please be aware that it is a</a:t>
            </a:r>
            <a:r>
              <a:rPr lang="en-GB" sz="2800" dirty="0"/>
              <a:t> reasonable length </a:t>
            </a:r>
            <a:r>
              <a:rPr lang="en-US" sz="2800" dirty="0"/>
              <a:t>coach journey. So if there is any chance that your child gets travel sick, ensure that they have had medication before they leave in the morning and please hand in some for the journey home! </a:t>
            </a:r>
          </a:p>
          <a:p>
            <a:pPr>
              <a:buFont typeface="Wingdings" panose="05000000000000000000" pitchFamily="2" charset="2"/>
              <a:buChar char="v"/>
            </a:pPr>
            <a:r>
              <a:rPr lang="en-US" sz="2800" dirty="0"/>
              <a:t> We will collect any medication from you on the morning of departure along with the medication form that you have filled in with specific instructions. We will complete this and return it to you at the end of the trip.</a:t>
            </a:r>
          </a:p>
          <a:p>
            <a:endParaRPr lang="en-US" u="sng" dirty="0"/>
          </a:p>
          <a:p>
            <a:endParaRPr lang="en-US" u="sng" dirty="0"/>
          </a:p>
          <a:p>
            <a:endParaRPr lang="en-GB" dirty="0"/>
          </a:p>
        </p:txBody>
      </p:sp>
    </p:spTree>
    <p:extLst>
      <p:ext uri="{BB962C8B-B14F-4D97-AF65-F5344CB8AC3E}">
        <p14:creationId xmlns:p14="http://schemas.microsoft.com/office/powerpoint/2010/main" val="18087349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4325" y="150501"/>
            <a:ext cx="3308029" cy="1499616"/>
          </a:xfrm>
        </p:spPr>
        <p:txBody>
          <a:bodyPr/>
          <a:lstStyle/>
          <a:p>
            <a:r>
              <a:rPr lang="en-US" dirty="0"/>
              <a:t>MEAL TIMES </a:t>
            </a:r>
            <a:endParaRPr lang="en-GB" dirty="0"/>
          </a:p>
        </p:txBody>
      </p:sp>
      <p:sp>
        <p:nvSpPr>
          <p:cNvPr id="3" name="Content Placeholder 2"/>
          <p:cNvSpPr>
            <a:spLocks noGrp="1"/>
          </p:cNvSpPr>
          <p:nvPr>
            <p:ph idx="1"/>
          </p:nvPr>
        </p:nvSpPr>
        <p:spPr>
          <a:xfrm>
            <a:off x="914400" y="1650117"/>
            <a:ext cx="10762938" cy="4659243"/>
          </a:xfrm>
        </p:spPr>
        <p:txBody>
          <a:bodyPr/>
          <a:lstStyle/>
          <a:p>
            <a:pPr>
              <a:buFont typeface="Wingdings" panose="05000000000000000000" pitchFamily="2" charset="2"/>
              <a:buChar char="v"/>
            </a:pPr>
            <a:r>
              <a:rPr lang="en-US" dirty="0"/>
              <a:t>The children will be able to choose from a selection of healthy nutritious foods available at each meal. (Carb Heaven!) </a:t>
            </a:r>
          </a:p>
          <a:p>
            <a:pPr>
              <a:buFont typeface="Wingdings" panose="05000000000000000000" pitchFamily="2" charset="2"/>
              <a:buChar char="v"/>
            </a:pPr>
            <a:r>
              <a:rPr lang="en-US" dirty="0"/>
              <a:t>We have let the centre know if there are any specific dietary requirements</a:t>
            </a:r>
            <a:r>
              <a:rPr lang="en-GB" dirty="0"/>
              <a:t> this is in accordance with what was entered on the forms returned to school. </a:t>
            </a:r>
            <a:endParaRPr lang="en-US" dirty="0"/>
          </a:p>
          <a:p>
            <a:pPr>
              <a:buFont typeface="Wingdings" panose="05000000000000000000" pitchFamily="2" charset="2"/>
              <a:buChar char="v"/>
            </a:pPr>
            <a:r>
              <a:rPr lang="en-US" dirty="0"/>
              <a:t>They are not allowed to bring any snacks or sweets for the journey, or with them in their bags to eat at night.</a:t>
            </a:r>
          </a:p>
          <a:p>
            <a:pPr>
              <a:buFont typeface="Wingdings" panose="05000000000000000000" pitchFamily="2" charset="2"/>
              <a:buChar char="v"/>
            </a:pPr>
            <a:r>
              <a:rPr lang="en-US" dirty="0"/>
              <a:t>They will need to bring with them their</a:t>
            </a:r>
            <a:r>
              <a:rPr lang="en-GB" dirty="0"/>
              <a:t> named </a:t>
            </a:r>
            <a:r>
              <a:rPr lang="en-US" dirty="0"/>
              <a:t>water bottle. They can refill this each day.</a:t>
            </a:r>
          </a:p>
          <a:p>
            <a:pPr>
              <a:buFont typeface="Wingdings" panose="05000000000000000000" pitchFamily="2" charset="2"/>
              <a:buChar char="v"/>
            </a:pPr>
            <a:r>
              <a:rPr lang="en-US" dirty="0"/>
              <a:t>They get regular drink and snack breaks during the day, fruit and biscuits are on offer.</a:t>
            </a:r>
          </a:p>
          <a:p>
            <a:pPr>
              <a:buFont typeface="Wingdings" panose="05000000000000000000" pitchFamily="2" charset="2"/>
              <a:buChar char="v"/>
            </a:pPr>
            <a:r>
              <a:rPr lang="en-US" dirty="0"/>
              <a:t>The children are all offered hot chocolate and a biscuit before bed during the evening time activity.</a:t>
            </a:r>
            <a:endParaRPr lang="en-GB" dirty="0"/>
          </a:p>
        </p:txBody>
      </p:sp>
    </p:spTree>
    <p:extLst>
      <p:ext uri="{BB962C8B-B14F-4D97-AF65-F5344CB8AC3E}">
        <p14:creationId xmlns:p14="http://schemas.microsoft.com/office/powerpoint/2010/main" val="18947298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 to you !</a:t>
            </a:r>
            <a:endParaRPr lang="en-GB" dirty="0"/>
          </a:p>
        </p:txBody>
      </p:sp>
      <p:sp>
        <p:nvSpPr>
          <p:cNvPr id="3" name="Content Placeholder 2"/>
          <p:cNvSpPr>
            <a:spLocks noGrp="1"/>
          </p:cNvSpPr>
          <p:nvPr>
            <p:ph idx="1"/>
          </p:nvPr>
        </p:nvSpPr>
        <p:spPr/>
        <p:txBody>
          <a:bodyPr>
            <a:normAutofit/>
          </a:bodyPr>
          <a:lstStyle/>
          <a:p>
            <a:r>
              <a:rPr lang="en-US" sz="3600" dirty="0">
                <a:latin typeface="Arial" panose="020B0604020202020204" pitchFamily="34" charset="0"/>
                <a:cs typeface="Arial" panose="020B0604020202020204" pitchFamily="34" charset="0"/>
              </a:rPr>
              <a:t>Any other questions ? ?</a:t>
            </a:r>
            <a:endParaRPr lang="en-GB"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643302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281</TotalTime>
  <Words>757</Words>
  <Application>Microsoft Office PowerPoint</Application>
  <PresentationFormat>Widescreen</PresentationFormat>
  <Paragraphs>74</Paragraphs>
  <Slides>19</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Tw Cen MT</vt:lpstr>
      <vt:lpstr>Tw Cen MT Condensed</vt:lpstr>
      <vt:lpstr>Wingdings</vt:lpstr>
      <vt:lpstr>Wingdings 3</vt:lpstr>
      <vt:lpstr>Integral</vt:lpstr>
      <vt:lpstr>Y5/6 Residential trip to Maes-y-nant 19th-21st  March 2025 </vt:lpstr>
      <vt:lpstr>PowerPoint Presentation</vt:lpstr>
      <vt:lpstr>Example Activity Plans </vt:lpstr>
      <vt:lpstr>PowerPoint Presentation</vt:lpstr>
      <vt:lpstr>PowerPoint Presentation</vt:lpstr>
      <vt:lpstr>PowerPoint Presentation</vt:lpstr>
      <vt:lpstr>PowerPoint Presentation</vt:lpstr>
      <vt:lpstr>What happens overnight </vt:lpstr>
      <vt:lpstr>PowerPoint Presentation</vt:lpstr>
      <vt:lpstr>PowerPoint Presentation</vt:lpstr>
      <vt:lpstr>PowerPoint Presentation</vt:lpstr>
      <vt:lpstr>PowerPoint Presentation</vt:lpstr>
      <vt:lpstr>PowerPoint Presentation</vt:lpstr>
      <vt:lpstr>Behaviour Expectations. </vt:lpstr>
      <vt:lpstr>PowerPoint Presentation</vt:lpstr>
      <vt:lpstr>PowerPoint Presentation</vt:lpstr>
      <vt:lpstr>PowerPoint Presentation</vt:lpstr>
      <vt:lpstr>MEAL TIMES </vt:lpstr>
      <vt:lpstr>Over to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Residential Trip to Robinwood.</dc:title>
  <dc:creator>Ruth Kime</dc:creator>
  <cp:lastModifiedBy>Ruth Kime</cp:lastModifiedBy>
  <cp:revision>53</cp:revision>
  <cp:lastPrinted>2021-05-26T15:05:06Z</cp:lastPrinted>
  <dcterms:created xsi:type="dcterms:W3CDTF">2021-05-20T09:29:10Z</dcterms:created>
  <dcterms:modified xsi:type="dcterms:W3CDTF">2025-03-05T11:49:34Z</dcterms:modified>
</cp:coreProperties>
</file>